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648" r:id="rId2"/>
  </p:sldMasterIdLst>
  <p:notesMasterIdLst>
    <p:notesMasterId r:id="rId35"/>
  </p:notesMasterIdLst>
  <p:sldIdLst>
    <p:sldId id="256" r:id="rId3"/>
    <p:sldId id="262" r:id="rId4"/>
    <p:sldId id="328" r:id="rId5"/>
    <p:sldId id="329" r:id="rId6"/>
    <p:sldId id="326" r:id="rId7"/>
    <p:sldId id="327" r:id="rId8"/>
    <p:sldId id="257" r:id="rId9"/>
    <p:sldId id="319" r:id="rId10"/>
    <p:sldId id="260" r:id="rId11"/>
    <p:sldId id="259" r:id="rId12"/>
    <p:sldId id="263" r:id="rId13"/>
    <p:sldId id="323" r:id="rId14"/>
    <p:sldId id="264" r:id="rId15"/>
    <p:sldId id="267" r:id="rId16"/>
    <p:sldId id="268" r:id="rId17"/>
    <p:sldId id="271" r:id="rId18"/>
    <p:sldId id="324" r:id="rId19"/>
    <p:sldId id="273" r:id="rId20"/>
    <p:sldId id="277" r:id="rId21"/>
    <p:sldId id="313" r:id="rId22"/>
    <p:sldId id="320" r:id="rId23"/>
    <p:sldId id="278" r:id="rId24"/>
    <p:sldId id="274" r:id="rId25"/>
    <p:sldId id="314" r:id="rId26"/>
    <p:sldId id="325" r:id="rId27"/>
    <p:sldId id="318" r:id="rId28"/>
    <p:sldId id="275" r:id="rId29"/>
    <p:sldId id="321" r:id="rId30"/>
    <p:sldId id="316" r:id="rId31"/>
    <p:sldId id="331" r:id="rId32"/>
    <p:sldId id="330" r:id="rId33"/>
    <p:sldId id="332"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C9428-FFD9-45FC-8722-4AE7E58FBBFF}" v="353" dt="2025-03-11T08:16:18.0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Kruize" userId="ca528ae8-8d11-4e8c-8bf2-de10240d577d" providerId="ADAL" clId="{6ADC9428-FFD9-45FC-8722-4AE7E58FBBFF}"/>
    <pc:docChg chg="undo custSel addSld modSld sldOrd">
      <pc:chgData name="Jacqueline Kruize" userId="ca528ae8-8d11-4e8c-8bf2-de10240d577d" providerId="ADAL" clId="{6ADC9428-FFD9-45FC-8722-4AE7E58FBBFF}" dt="2025-03-17T10:35:41.609" v="1073" actId="6549"/>
      <pc:docMkLst>
        <pc:docMk/>
      </pc:docMkLst>
      <pc:sldChg chg="modSp">
        <pc:chgData name="Jacqueline Kruize" userId="ca528ae8-8d11-4e8c-8bf2-de10240d577d" providerId="ADAL" clId="{6ADC9428-FFD9-45FC-8722-4AE7E58FBBFF}" dt="2025-03-10T12:37:28.168" v="573" actId="113"/>
        <pc:sldMkLst>
          <pc:docMk/>
          <pc:sldMk cId="4172591769" sldId="262"/>
        </pc:sldMkLst>
        <pc:spChg chg="mod">
          <ac:chgData name="Jacqueline Kruize" userId="ca528ae8-8d11-4e8c-8bf2-de10240d577d" providerId="ADAL" clId="{6ADC9428-FFD9-45FC-8722-4AE7E58FBBFF}" dt="2025-03-10T12:37:28.168" v="573" actId="113"/>
          <ac:spMkLst>
            <pc:docMk/>
            <pc:sldMk cId="4172591769" sldId="262"/>
            <ac:spMk id="2" creationId="{397062B5-8245-9B71-1A10-75C169C40C78}"/>
          </ac:spMkLst>
        </pc:spChg>
      </pc:sldChg>
      <pc:sldChg chg="modSp mod">
        <pc:chgData name="Jacqueline Kruize" userId="ca528ae8-8d11-4e8c-8bf2-de10240d577d" providerId="ADAL" clId="{6ADC9428-FFD9-45FC-8722-4AE7E58FBBFF}" dt="2025-03-10T12:13:45.327" v="521" actId="20577"/>
        <pc:sldMkLst>
          <pc:docMk/>
          <pc:sldMk cId="3344106663" sldId="328"/>
        </pc:sldMkLst>
        <pc:spChg chg="mod">
          <ac:chgData name="Jacqueline Kruize" userId="ca528ae8-8d11-4e8c-8bf2-de10240d577d" providerId="ADAL" clId="{6ADC9428-FFD9-45FC-8722-4AE7E58FBBFF}" dt="2025-03-10T11:50:11.749" v="0" actId="255"/>
          <ac:spMkLst>
            <pc:docMk/>
            <pc:sldMk cId="3344106663" sldId="328"/>
            <ac:spMk id="2" creationId="{C077B822-B364-4FF0-8DD8-AA1212B3633E}"/>
          </ac:spMkLst>
        </pc:spChg>
        <pc:spChg chg="mod">
          <ac:chgData name="Jacqueline Kruize" userId="ca528ae8-8d11-4e8c-8bf2-de10240d577d" providerId="ADAL" clId="{6ADC9428-FFD9-45FC-8722-4AE7E58FBBFF}" dt="2025-03-10T12:13:45.327" v="521" actId="20577"/>
          <ac:spMkLst>
            <pc:docMk/>
            <pc:sldMk cId="3344106663" sldId="328"/>
            <ac:spMk id="4" creationId="{B73C5E4F-A205-4362-CF05-60A0F7BE41AC}"/>
          </ac:spMkLst>
        </pc:spChg>
      </pc:sldChg>
      <pc:sldChg chg="modSp mod">
        <pc:chgData name="Jacqueline Kruize" userId="ca528ae8-8d11-4e8c-8bf2-de10240d577d" providerId="ADAL" clId="{6ADC9428-FFD9-45FC-8722-4AE7E58FBBFF}" dt="2025-03-10T12:47:13.772" v="723" actId="6549"/>
        <pc:sldMkLst>
          <pc:docMk/>
          <pc:sldMk cId="3724396522" sldId="329"/>
        </pc:sldMkLst>
        <pc:spChg chg="mod">
          <ac:chgData name="Jacqueline Kruize" userId="ca528ae8-8d11-4e8c-8bf2-de10240d577d" providerId="ADAL" clId="{6ADC9428-FFD9-45FC-8722-4AE7E58FBBFF}" dt="2025-03-10T11:50:21.226" v="2" actId="27636"/>
          <ac:spMkLst>
            <pc:docMk/>
            <pc:sldMk cId="3724396522" sldId="329"/>
            <ac:spMk id="2" creationId="{7A95E37C-4B9C-B724-D5F8-64C85CE162D6}"/>
          </ac:spMkLst>
        </pc:spChg>
        <pc:spChg chg="mod">
          <ac:chgData name="Jacqueline Kruize" userId="ca528ae8-8d11-4e8c-8bf2-de10240d577d" providerId="ADAL" clId="{6ADC9428-FFD9-45FC-8722-4AE7E58FBBFF}" dt="2025-03-10T12:47:13.772" v="723" actId="6549"/>
          <ac:spMkLst>
            <pc:docMk/>
            <pc:sldMk cId="3724396522" sldId="329"/>
            <ac:spMk id="3" creationId="{2C562955-5DBC-1472-59D1-929B9C5EE9AB}"/>
          </ac:spMkLst>
        </pc:spChg>
        <pc:spChg chg="mod">
          <ac:chgData name="Jacqueline Kruize" userId="ca528ae8-8d11-4e8c-8bf2-de10240d577d" providerId="ADAL" clId="{6ADC9428-FFD9-45FC-8722-4AE7E58FBBFF}" dt="2025-03-10T12:46:39.810" v="721" actId="1076"/>
          <ac:spMkLst>
            <pc:docMk/>
            <pc:sldMk cId="3724396522" sldId="329"/>
            <ac:spMk id="4" creationId="{9891D14C-86CD-4B7A-306B-C2A8EA464FCF}"/>
          </ac:spMkLst>
        </pc:spChg>
      </pc:sldChg>
      <pc:sldChg chg="modSp mod">
        <pc:chgData name="Jacqueline Kruize" userId="ca528ae8-8d11-4e8c-8bf2-de10240d577d" providerId="ADAL" clId="{6ADC9428-FFD9-45FC-8722-4AE7E58FBBFF}" dt="2025-03-10T11:53:49.727" v="445" actId="20577"/>
        <pc:sldMkLst>
          <pc:docMk/>
          <pc:sldMk cId="93588309" sldId="330"/>
        </pc:sldMkLst>
        <pc:spChg chg="mod">
          <ac:chgData name="Jacqueline Kruize" userId="ca528ae8-8d11-4e8c-8bf2-de10240d577d" providerId="ADAL" clId="{6ADC9428-FFD9-45FC-8722-4AE7E58FBBFF}" dt="2025-03-10T11:53:49.727" v="445" actId="20577"/>
          <ac:spMkLst>
            <pc:docMk/>
            <pc:sldMk cId="93588309" sldId="330"/>
            <ac:spMk id="6" creationId="{4BF939CE-9AA9-4833-CC91-F901AB087881}"/>
          </ac:spMkLst>
        </pc:spChg>
      </pc:sldChg>
      <pc:sldChg chg="addSp delSp modSp add mod ord">
        <pc:chgData name="Jacqueline Kruize" userId="ca528ae8-8d11-4e8c-8bf2-de10240d577d" providerId="ADAL" clId="{6ADC9428-FFD9-45FC-8722-4AE7E58FBBFF}" dt="2025-03-17T10:35:41.609" v="1073" actId="6549"/>
        <pc:sldMkLst>
          <pc:docMk/>
          <pc:sldMk cId="3210665954" sldId="331"/>
        </pc:sldMkLst>
        <pc:spChg chg="mod">
          <ac:chgData name="Jacqueline Kruize" userId="ca528ae8-8d11-4e8c-8bf2-de10240d577d" providerId="ADAL" clId="{6ADC9428-FFD9-45FC-8722-4AE7E58FBBFF}" dt="2025-03-17T10:35:41.609" v="1073" actId="6549"/>
          <ac:spMkLst>
            <pc:docMk/>
            <pc:sldMk cId="3210665954" sldId="331"/>
            <ac:spMk id="2" creationId="{F2AB9A03-B847-B0B6-CA1E-28C1CAA80D90}"/>
          </ac:spMkLst>
        </pc:spChg>
        <pc:spChg chg="mod">
          <ac:chgData name="Jacqueline Kruize" userId="ca528ae8-8d11-4e8c-8bf2-de10240d577d" providerId="ADAL" clId="{6ADC9428-FFD9-45FC-8722-4AE7E58FBBFF}" dt="2025-03-10T11:54:37.450" v="503" actId="27636"/>
          <ac:spMkLst>
            <pc:docMk/>
            <pc:sldMk cId="3210665954" sldId="331"/>
            <ac:spMk id="8" creationId="{852C1D56-BB86-9C0A-AC89-9AD1F9D907CE}"/>
          </ac:spMkLst>
        </pc:spChg>
      </pc:sldChg>
      <pc:sldChg chg="addSp delSp modSp add mod ord">
        <pc:chgData name="Jacqueline Kruize" userId="ca528ae8-8d11-4e8c-8bf2-de10240d577d" providerId="ADAL" clId="{6ADC9428-FFD9-45FC-8722-4AE7E58FBBFF}" dt="2025-03-11T08:16:58.133" v="1044" actId="1076"/>
        <pc:sldMkLst>
          <pc:docMk/>
          <pc:sldMk cId="1891751417" sldId="332"/>
        </pc:sldMkLst>
        <pc:spChg chg="mod">
          <ac:chgData name="Jacqueline Kruize" userId="ca528ae8-8d11-4e8c-8bf2-de10240d577d" providerId="ADAL" clId="{6ADC9428-FFD9-45FC-8722-4AE7E58FBBFF}" dt="2025-03-10T13:11:46.642" v="752" actId="20577"/>
          <ac:spMkLst>
            <pc:docMk/>
            <pc:sldMk cId="1891751417" sldId="332"/>
            <ac:spMk id="2" creationId="{E12C7C1C-0482-D0F6-643A-24184186B879}"/>
          </ac:spMkLst>
        </pc:spChg>
        <pc:spChg chg="add mod">
          <ac:chgData name="Jacqueline Kruize" userId="ca528ae8-8d11-4e8c-8bf2-de10240d577d" providerId="ADAL" clId="{6ADC9428-FFD9-45FC-8722-4AE7E58FBBFF}" dt="2025-03-11T08:16:55" v="1043" actId="1076"/>
          <ac:spMkLst>
            <pc:docMk/>
            <pc:sldMk cId="1891751417" sldId="332"/>
            <ac:spMk id="7" creationId="{D31A168B-5CD3-F9B1-2631-0093F8F355A0}"/>
          </ac:spMkLst>
        </pc:spChg>
        <pc:spChg chg="mod">
          <ac:chgData name="Jacqueline Kruize" userId="ca528ae8-8d11-4e8c-8bf2-de10240d577d" providerId="ADAL" clId="{6ADC9428-FFD9-45FC-8722-4AE7E58FBBFF}" dt="2025-03-10T13:13:22.257" v="1025" actId="27636"/>
          <ac:spMkLst>
            <pc:docMk/>
            <pc:sldMk cId="1891751417" sldId="332"/>
            <ac:spMk id="8" creationId="{A0AA0290-C935-DCB5-1C7B-79E6D68AF42F}"/>
          </ac:spMkLst>
        </pc:spChg>
        <pc:picChg chg="add mod modCrop">
          <ac:chgData name="Jacqueline Kruize" userId="ca528ae8-8d11-4e8c-8bf2-de10240d577d" providerId="ADAL" clId="{6ADC9428-FFD9-45FC-8722-4AE7E58FBBFF}" dt="2025-03-11T08:16:58.133" v="1044" actId="1076"/>
          <ac:picMkLst>
            <pc:docMk/>
            <pc:sldMk cId="1891751417" sldId="332"/>
            <ac:picMk id="6" creationId="{9DF40684-C9A3-9D59-2149-663FEE9CC5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E8221-C71E-4902-8F2F-E92ADD98AED7}" type="datetimeFigureOut">
              <a:rPr lang="nl-NL" smtClean="0"/>
              <a:t>17-3-2025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79FE1-6AAC-48F9-933B-91C87F6A0480}" type="slidenum">
              <a:rPr lang="nl-NL" smtClean="0"/>
              <a:t>‹nr.›</a:t>
            </a:fld>
            <a:endParaRPr lang="nl-NL"/>
          </a:p>
        </p:txBody>
      </p:sp>
    </p:spTree>
    <p:extLst>
      <p:ext uri="{BB962C8B-B14F-4D97-AF65-F5344CB8AC3E}">
        <p14:creationId xmlns:p14="http://schemas.microsoft.com/office/powerpoint/2010/main" val="32537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a:t>
            </a:r>
          </a:p>
          <a:p>
            <a:r>
              <a:rPr lang="nl-NL"/>
              <a:t>Datum ‘in Nederland’ staat in Magister, leerlingen die nog geen 6 jaar in NL zijn komen op de lijst. </a:t>
            </a:r>
          </a:p>
          <a:p>
            <a:r>
              <a:rPr lang="nl-NL"/>
              <a:t>Cijfers van oktober: uitstroom van Oekraïense leerlingen (M3) in februari, kans op terugkeer!</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8</a:t>
            </a:fld>
            <a:endParaRPr lang="nl-NL"/>
          </a:p>
        </p:txBody>
      </p:sp>
    </p:spTree>
    <p:extLst>
      <p:ext uri="{BB962C8B-B14F-4D97-AF65-F5344CB8AC3E}">
        <p14:creationId xmlns:p14="http://schemas.microsoft.com/office/powerpoint/2010/main" val="23640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a:t>
            </a:r>
          </a:p>
          <a:p>
            <a:pPr marL="171450" indent="-171450">
              <a:buFontTx/>
              <a:buChar char="-"/>
            </a:pPr>
            <a:r>
              <a:rPr lang="nl-NL"/>
              <a:t>Kort overleg met buurman/vrouw, daarna antwoorden laten zien.</a:t>
            </a:r>
          </a:p>
          <a:p>
            <a:pPr marL="171450" indent="-171450">
              <a:buFontTx/>
              <a:buChar char="-"/>
            </a:pPr>
            <a:r>
              <a:rPr lang="nl-NL"/>
              <a:t>Had je dit goed ingeschat?</a:t>
            </a:r>
          </a:p>
          <a:p>
            <a:r>
              <a:rPr lang="nl-NL"/>
              <a:t>Let op dat het hier alleen gaat om woordenschat! Een ERK niveau gaat om alle vaardigheden. Je kunt dus niet zeggen dat een 10-jarig kind richting ERK B2 gaat.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12</a:t>
            </a:fld>
            <a:endParaRPr lang="nl-NL"/>
          </a:p>
        </p:txBody>
      </p:sp>
    </p:spTree>
    <p:extLst>
      <p:ext uri="{BB962C8B-B14F-4D97-AF65-F5344CB8AC3E}">
        <p14:creationId xmlns:p14="http://schemas.microsoft.com/office/powerpoint/2010/main" val="317252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 </a:t>
            </a:r>
          </a:p>
          <a:p>
            <a:pPr marL="171450" indent="-171450">
              <a:buFontTx/>
              <a:buChar char="-"/>
            </a:pPr>
            <a:r>
              <a:rPr lang="nl-NL"/>
              <a:t>Begrijp jij deze tekst? Schrijf de ontbrekende woorden op. </a:t>
            </a:r>
          </a:p>
          <a:p>
            <a:pPr marL="171450" indent="-171450">
              <a:buFontTx/>
              <a:buChar char="-"/>
            </a:pPr>
            <a:r>
              <a:rPr lang="nl-NL"/>
              <a:t>Antwoorden laten zien: was dit goed?</a:t>
            </a:r>
          </a:p>
          <a:p>
            <a:r>
              <a:rPr lang="nl-NL"/>
              <a:t>Iemand moet 95%-98% van de woorden kennen om een tekst te kunnen begrijpen. Je kunt er niet vanuit gaan dat dit bij een anderstalige leerling het geval is. Daarom is er extra aandacht nodig voor de woordenschat, maar ook voor bijvoorbeeld tekstopbouw, linkwoorden etc.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17</a:t>
            </a:fld>
            <a:endParaRPr lang="nl-NL"/>
          </a:p>
        </p:txBody>
      </p:sp>
    </p:spTree>
    <p:extLst>
      <p:ext uri="{BB962C8B-B14F-4D97-AF65-F5344CB8AC3E}">
        <p14:creationId xmlns:p14="http://schemas.microsoft.com/office/powerpoint/2010/main" val="34020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a:t>
            </a:r>
          </a:p>
          <a:p>
            <a:r>
              <a:rPr lang="nl-NL"/>
              <a:t>Moeilijkheden: ondersteuning is vrijwillig, dus leerlingen zijn niet altijd gemotiveerd. Inhoud van de lessen.</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21</a:t>
            </a:fld>
            <a:endParaRPr lang="nl-NL"/>
          </a:p>
        </p:txBody>
      </p:sp>
    </p:spTree>
    <p:extLst>
      <p:ext uri="{BB962C8B-B14F-4D97-AF65-F5344CB8AC3E}">
        <p14:creationId xmlns:p14="http://schemas.microsoft.com/office/powerpoint/2010/main" val="45200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a:t>
            </a:r>
          </a:p>
          <a:p>
            <a:r>
              <a:rPr lang="nl-NL"/>
              <a:t>- Overleg in een groepje, welke oplossingen kan je verzinnen? Oplossingen delen en daarna laten zien.</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25</a:t>
            </a:fld>
            <a:endParaRPr lang="nl-NL"/>
          </a:p>
        </p:txBody>
      </p:sp>
    </p:spTree>
    <p:extLst>
      <p:ext uri="{BB962C8B-B14F-4D97-AF65-F5344CB8AC3E}">
        <p14:creationId xmlns:p14="http://schemas.microsoft.com/office/powerpoint/2010/main" val="19554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Lisette</a:t>
            </a:r>
          </a:p>
          <a:p>
            <a:r>
              <a:rPr lang="nl-NL"/>
              <a:t>Schooltaal en vaktaal lijsten printen om mee te nemen.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26</a:t>
            </a:fld>
            <a:endParaRPr lang="nl-NL"/>
          </a:p>
        </p:txBody>
      </p:sp>
    </p:spTree>
    <p:extLst>
      <p:ext uri="{BB962C8B-B14F-4D97-AF65-F5344CB8AC3E}">
        <p14:creationId xmlns:p14="http://schemas.microsoft.com/office/powerpoint/2010/main" val="89885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Björn</a:t>
            </a:r>
          </a:p>
          <a:p>
            <a:r>
              <a:rPr lang="nl-NL"/>
              <a:t>LOWAN Brochure klaarleggen. Als er tijd is, website laten zien. </a:t>
            </a:r>
          </a:p>
          <a:p>
            <a:r>
              <a:rPr lang="nl-NL" err="1"/>
              <a:t>AnderstaligheidWF</a:t>
            </a:r>
            <a:r>
              <a:rPr lang="nl-NL"/>
              <a:t>: wat kan je hier allemaal vinden. </a:t>
            </a:r>
          </a:p>
          <a:p>
            <a:endParaRPr lang="nl-NL"/>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28</a:t>
            </a:fld>
            <a:endParaRPr lang="nl-NL"/>
          </a:p>
        </p:txBody>
      </p:sp>
    </p:spTree>
    <p:extLst>
      <p:ext uri="{BB962C8B-B14F-4D97-AF65-F5344CB8AC3E}">
        <p14:creationId xmlns:p14="http://schemas.microsoft.com/office/powerpoint/2010/main" val="412465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3/17/2025</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0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0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17.03.2025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9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8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53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84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3/17/2025</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‹nr.›</a:t>
            </a:fld>
            <a:endParaRPr lang="en-US"/>
          </a:p>
        </p:txBody>
      </p:sp>
    </p:spTree>
    <p:extLst>
      <p:ext uri="{BB962C8B-B14F-4D97-AF65-F5344CB8AC3E}">
        <p14:creationId xmlns:p14="http://schemas.microsoft.com/office/powerpoint/2010/main" val="11516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79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3/17/2025</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1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3/17/2025</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‹nr.›</a:t>
            </a:fld>
            <a:endParaRPr lang="en-US"/>
          </a:p>
        </p:txBody>
      </p:sp>
    </p:spTree>
    <p:extLst>
      <p:ext uri="{BB962C8B-B14F-4D97-AF65-F5344CB8AC3E}">
        <p14:creationId xmlns:p14="http://schemas.microsoft.com/office/powerpoint/2010/main" val="146569070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17.03.2025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hs-YnbEb5U?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Doc8VJIfQ4&amp;feature=emb_title" TargetMode="External"/><Relationship Id="rId2" Type="http://schemas.openxmlformats.org/officeDocument/2006/relationships/slideLayout" Target="../slideLayouts/slideLayout7.xml"/><Relationship Id="rId1" Type="http://schemas.openxmlformats.org/officeDocument/2006/relationships/video" Target="https://www.youtube.com/embed/fDoc8VJIfQ4?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onderwijsconsument.nl/wordpress/wp-content/uploads/basislijst_schooltaalwoorden_vmbo_vak.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nderstaligheidwf.nl/filmpjes/" TargetMode="External"/><Relationship Id="rId2" Type="http://schemas.openxmlformats.org/officeDocument/2006/relationships/hyperlink" Target="https://anderstaligheidwf.nl/woordenlijst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owan.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nderstaligheidwf.n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368455" y="4784599"/>
            <a:ext cx="9884583" cy="1063244"/>
          </a:xfrm>
        </p:spPr>
        <p:txBody>
          <a:bodyPr anchor="b">
            <a:normAutofit/>
          </a:bodyPr>
          <a:lstStyle/>
          <a:p>
            <a:pPr algn="ctr">
              <a:lnSpc>
                <a:spcPct val="90000"/>
              </a:lnSpc>
            </a:pPr>
            <a:r>
              <a:rPr lang="de-DE" sz="3200"/>
              <a:t>3e </a:t>
            </a:r>
            <a:r>
              <a:rPr lang="de-DE" sz="3200" err="1"/>
              <a:t>bijeenkomst</a:t>
            </a:r>
            <a:endParaRPr lang="de-DE" sz="3200"/>
          </a:p>
        </p:txBody>
      </p:sp>
      <p:grpSp>
        <p:nvGrpSpPr>
          <p:cNvPr id="164" name="Group 36">
            <a:extLst>
              <a:ext uri="{FF2B5EF4-FFF2-40B4-BE49-F238E27FC236}">
                <a16:creationId xmlns:a16="http://schemas.microsoft.com/office/drawing/2014/main" id="{BCFFF971-DAC9-F44B-9F22-4B030B6B6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8" name="Oval 37">
              <a:extLst>
                <a:ext uri="{FF2B5EF4-FFF2-40B4-BE49-F238E27FC236}">
                  <a16:creationId xmlns:a16="http://schemas.microsoft.com/office/drawing/2014/main" id="{AA637262-7483-9F43-A425-2A50FAE31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39">
              <a:extLst>
                <a:ext uri="{FF2B5EF4-FFF2-40B4-BE49-F238E27FC236}">
                  <a16:creationId xmlns:a16="http://schemas.microsoft.com/office/drawing/2014/main" id="{2E3E7145-2B02-8142-A82F-FFCA717D6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6" name="Freeform 41">
              <a:extLst>
                <a:ext uri="{FF2B5EF4-FFF2-40B4-BE49-F238E27FC236}">
                  <a16:creationId xmlns:a16="http://schemas.microsoft.com/office/drawing/2014/main" id="{33EA453D-E925-4C4C-A1E9-D54E82602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43">
              <a:extLst>
                <a:ext uri="{FF2B5EF4-FFF2-40B4-BE49-F238E27FC236}">
                  <a16:creationId xmlns:a16="http://schemas.microsoft.com/office/drawing/2014/main" id="{CBA4AF6C-8831-A34A-91A3-CC6ED356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44">
              <a:extLst>
                <a:ext uri="{FF2B5EF4-FFF2-40B4-BE49-F238E27FC236}">
                  <a16:creationId xmlns:a16="http://schemas.microsoft.com/office/drawing/2014/main" id="{8B12A352-6C2B-B94E-82E0-45D881BB7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Afbeelding 3" descr="Afbeelding met tekst, schermopname, persoon, Menselijk gezicht&#10;&#10;Automatisch gegenereerde beschrijving">
            <a:extLst>
              <a:ext uri="{FF2B5EF4-FFF2-40B4-BE49-F238E27FC236}">
                <a16:creationId xmlns:a16="http://schemas.microsoft.com/office/drawing/2014/main" id="{62BDC634-3946-0BB9-B207-DE9CBC5CACCA}"/>
              </a:ext>
            </a:extLst>
          </p:cNvPr>
          <p:cNvPicPr>
            <a:picLocks noChangeAspect="1"/>
          </p:cNvPicPr>
          <p:nvPr/>
        </p:nvPicPr>
        <p:blipFill>
          <a:blip r:embed="rId2">
            <a:extLst>
              <a:ext uri="{28A0092B-C50C-407E-A947-70E740481C1C}">
                <a14:useLocalDpi xmlns:a14="http://schemas.microsoft.com/office/drawing/2010/main" val="0"/>
              </a:ext>
            </a:extLst>
          </a:blip>
          <a:srcRect l="254" r="-1" b="-1"/>
          <a:stretch/>
        </p:blipFill>
        <p:spPr bwMode="auto">
          <a:xfrm>
            <a:off x="651537" y="685669"/>
            <a:ext cx="10885572" cy="3683246"/>
          </a:xfrm>
          <a:prstGeom prst="rect">
            <a:avLst/>
          </a:prstGeom>
          <a:noFill/>
        </p:spPr>
      </p:pic>
      <p:cxnSp>
        <p:nvCxnSpPr>
          <p:cNvPr id="169" name="Straight Connector 43">
            <a:extLst>
              <a:ext uri="{FF2B5EF4-FFF2-40B4-BE49-F238E27FC236}">
                <a16:creationId xmlns:a16="http://schemas.microsoft.com/office/drawing/2014/main" id="{F1B96028-BC88-E342-92F9-207761463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Kleurrijkheid, lijn&#10;&#10;Automatisch gegenereerde beschrijving">
            <a:extLst>
              <a:ext uri="{FF2B5EF4-FFF2-40B4-BE49-F238E27FC236}">
                <a16:creationId xmlns:a16="http://schemas.microsoft.com/office/drawing/2014/main" id="{6979D0A2-4FC9-C343-9BF7-FFC8A4149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8317" y="338468"/>
            <a:ext cx="8922936" cy="6313786"/>
          </a:xfrm>
          <a:prstGeom prst="rect">
            <a:avLst/>
          </a:prstGeom>
          <a:noFill/>
          <a:ln>
            <a:noFill/>
          </a:ln>
        </p:spPr>
      </p:pic>
    </p:spTree>
    <p:extLst>
      <p:ext uri="{BB962C8B-B14F-4D97-AF65-F5344CB8AC3E}">
        <p14:creationId xmlns:p14="http://schemas.microsoft.com/office/powerpoint/2010/main" val="103927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BBB16-82C0-BA25-FBAE-57ECE18F1CCF}"/>
              </a:ext>
            </a:extLst>
          </p:cNvPr>
          <p:cNvSpPr>
            <a:spLocks noGrp="1"/>
          </p:cNvSpPr>
          <p:nvPr>
            <p:ph type="title"/>
          </p:nvPr>
        </p:nvSpPr>
        <p:spPr>
          <a:xfrm>
            <a:off x="235033" y="101799"/>
            <a:ext cx="1672936" cy="646331"/>
          </a:xfrm>
          <a:solidFill>
            <a:schemeClr val="accent1"/>
          </a:solidFill>
        </p:spPr>
        <p:txBody>
          <a:bodyPr>
            <a:normAutofit fontScale="90000"/>
          </a:bodyPr>
          <a:lstStyle/>
          <a:p>
            <a:r>
              <a:rPr lang="nl-NL"/>
              <a:t>ERK</a:t>
            </a:r>
          </a:p>
        </p:txBody>
      </p:sp>
      <p:sp>
        <p:nvSpPr>
          <p:cNvPr id="11" name="Rechthoek 10">
            <a:extLst>
              <a:ext uri="{FF2B5EF4-FFF2-40B4-BE49-F238E27FC236}">
                <a16:creationId xmlns:a16="http://schemas.microsoft.com/office/drawing/2014/main" id="{EC503D4A-0304-8373-760B-5C30D634C28D}"/>
              </a:ext>
            </a:extLst>
          </p:cNvPr>
          <p:cNvSpPr/>
          <p:nvPr/>
        </p:nvSpPr>
        <p:spPr>
          <a:xfrm>
            <a:off x="235027" y="564939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A1</a:t>
            </a:r>
          </a:p>
        </p:txBody>
      </p:sp>
      <p:sp>
        <p:nvSpPr>
          <p:cNvPr id="12" name="Rechthoek 11">
            <a:extLst>
              <a:ext uri="{FF2B5EF4-FFF2-40B4-BE49-F238E27FC236}">
                <a16:creationId xmlns:a16="http://schemas.microsoft.com/office/drawing/2014/main" id="{853D1F6A-8FC2-F6A8-31E0-B0AE4F107B91}"/>
              </a:ext>
            </a:extLst>
          </p:cNvPr>
          <p:cNvSpPr/>
          <p:nvPr/>
        </p:nvSpPr>
        <p:spPr>
          <a:xfrm>
            <a:off x="235028" y="4736996"/>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A2</a:t>
            </a:r>
          </a:p>
        </p:txBody>
      </p:sp>
      <p:sp>
        <p:nvSpPr>
          <p:cNvPr id="13" name="Rechthoek 12">
            <a:extLst>
              <a:ext uri="{FF2B5EF4-FFF2-40B4-BE49-F238E27FC236}">
                <a16:creationId xmlns:a16="http://schemas.microsoft.com/office/drawing/2014/main" id="{58CE6C1F-02C4-4CF6-0D38-AE4F500BDC3B}"/>
              </a:ext>
            </a:extLst>
          </p:cNvPr>
          <p:cNvSpPr/>
          <p:nvPr/>
        </p:nvSpPr>
        <p:spPr>
          <a:xfrm>
            <a:off x="235029" y="3757014"/>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B1</a:t>
            </a:r>
          </a:p>
        </p:txBody>
      </p:sp>
      <p:sp>
        <p:nvSpPr>
          <p:cNvPr id="14" name="Rechthoek 13">
            <a:extLst>
              <a:ext uri="{FF2B5EF4-FFF2-40B4-BE49-F238E27FC236}">
                <a16:creationId xmlns:a16="http://schemas.microsoft.com/office/drawing/2014/main" id="{F7F0CEB6-A653-8EA8-C4F6-0843AC1C422F}"/>
              </a:ext>
            </a:extLst>
          </p:cNvPr>
          <p:cNvSpPr/>
          <p:nvPr/>
        </p:nvSpPr>
        <p:spPr>
          <a:xfrm>
            <a:off x="235030" y="279844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B2</a:t>
            </a:r>
          </a:p>
        </p:txBody>
      </p:sp>
      <p:sp>
        <p:nvSpPr>
          <p:cNvPr id="27" name="Rechthoek 26">
            <a:extLst>
              <a:ext uri="{FF2B5EF4-FFF2-40B4-BE49-F238E27FC236}">
                <a16:creationId xmlns:a16="http://schemas.microsoft.com/office/drawing/2014/main" id="{D2A386FB-2A58-A8C3-390C-F467BDC3BF1E}"/>
              </a:ext>
            </a:extLst>
          </p:cNvPr>
          <p:cNvSpPr/>
          <p:nvPr/>
        </p:nvSpPr>
        <p:spPr>
          <a:xfrm>
            <a:off x="2598313" y="4261241"/>
            <a:ext cx="1672937" cy="8359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1F</a:t>
            </a:r>
          </a:p>
        </p:txBody>
      </p:sp>
      <p:sp>
        <p:nvSpPr>
          <p:cNvPr id="29" name="Rechthoek 28">
            <a:extLst>
              <a:ext uri="{FF2B5EF4-FFF2-40B4-BE49-F238E27FC236}">
                <a16:creationId xmlns:a16="http://schemas.microsoft.com/office/drawing/2014/main" id="{BB74D165-208B-E9E2-B6AF-E1DB7D41ED45}"/>
              </a:ext>
            </a:extLst>
          </p:cNvPr>
          <p:cNvSpPr/>
          <p:nvPr/>
        </p:nvSpPr>
        <p:spPr>
          <a:xfrm>
            <a:off x="2598314" y="2081332"/>
            <a:ext cx="1672937" cy="94576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3F</a:t>
            </a:r>
          </a:p>
        </p:txBody>
      </p:sp>
      <p:sp>
        <p:nvSpPr>
          <p:cNvPr id="30" name="Rechthoek 29">
            <a:extLst>
              <a:ext uri="{FF2B5EF4-FFF2-40B4-BE49-F238E27FC236}">
                <a16:creationId xmlns:a16="http://schemas.microsoft.com/office/drawing/2014/main" id="{31156B80-1B1D-E229-BC21-140C16987C63}"/>
              </a:ext>
            </a:extLst>
          </p:cNvPr>
          <p:cNvSpPr/>
          <p:nvPr/>
        </p:nvSpPr>
        <p:spPr>
          <a:xfrm>
            <a:off x="2598314" y="1146336"/>
            <a:ext cx="1672937" cy="835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4F</a:t>
            </a:r>
          </a:p>
        </p:txBody>
      </p:sp>
      <p:sp>
        <p:nvSpPr>
          <p:cNvPr id="31" name="Rechthoek 30">
            <a:extLst>
              <a:ext uri="{FF2B5EF4-FFF2-40B4-BE49-F238E27FC236}">
                <a16:creationId xmlns:a16="http://schemas.microsoft.com/office/drawing/2014/main" id="{1F6B6D01-ACEA-5D97-CC8C-EAF4DC0301E6}"/>
              </a:ext>
            </a:extLst>
          </p:cNvPr>
          <p:cNvSpPr/>
          <p:nvPr/>
        </p:nvSpPr>
        <p:spPr>
          <a:xfrm>
            <a:off x="235031" y="1879178"/>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C1</a:t>
            </a:r>
          </a:p>
        </p:txBody>
      </p:sp>
      <p:sp>
        <p:nvSpPr>
          <p:cNvPr id="33" name="Tekstvak 32">
            <a:extLst>
              <a:ext uri="{FF2B5EF4-FFF2-40B4-BE49-F238E27FC236}">
                <a16:creationId xmlns:a16="http://schemas.microsoft.com/office/drawing/2014/main" id="{E6A129D6-F683-021D-D1B7-81F36C25D6BC}"/>
              </a:ext>
            </a:extLst>
          </p:cNvPr>
          <p:cNvSpPr txBox="1"/>
          <p:nvPr/>
        </p:nvSpPr>
        <p:spPr>
          <a:xfrm>
            <a:off x="2598314" y="101799"/>
            <a:ext cx="2356138" cy="646331"/>
          </a:xfrm>
          <a:prstGeom prst="rect">
            <a:avLst/>
          </a:prstGeom>
          <a:solidFill>
            <a:schemeClr val="accent5">
              <a:lumMod val="20000"/>
              <a:lumOff val="80000"/>
            </a:schemeClr>
          </a:solidFill>
        </p:spPr>
        <p:txBody>
          <a:bodyPr wrap="square">
            <a:spAutoFit/>
          </a:bodyPr>
          <a:lstStyle/>
          <a:p>
            <a:r>
              <a:rPr lang="nl-NL" sz="3600" b="1"/>
              <a:t>Meijerink</a:t>
            </a:r>
          </a:p>
        </p:txBody>
      </p:sp>
      <p:sp>
        <p:nvSpPr>
          <p:cNvPr id="39" name="Rechthoek 38">
            <a:extLst>
              <a:ext uri="{FF2B5EF4-FFF2-40B4-BE49-F238E27FC236}">
                <a16:creationId xmlns:a16="http://schemas.microsoft.com/office/drawing/2014/main" id="{23089816-CB09-A62E-7636-62FBAAEF8C7D}"/>
              </a:ext>
            </a:extLst>
          </p:cNvPr>
          <p:cNvSpPr/>
          <p:nvPr/>
        </p:nvSpPr>
        <p:spPr>
          <a:xfrm>
            <a:off x="235032" y="87076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C2</a:t>
            </a:r>
          </a:p>
        </p:txBody>
      </p:sp>
      <p:sp>
        <p:nvSpPr>
          <p:cNvPr id="43" name="Rechthoek 42">
            <a:extLst>
              <a:ext uri="{FF2B5EF4-FFF2-40B4-BE49-F238E27FC236}">
                <a16:creationId xmlns:a16="http://schemas.microsoft.com/office/drawing/2014/main" id="{787F02EB-1387-593E-B047-AAA9144AF369}"/>
              </a:ext>
            </a:extLst>
          </p:cNvPr>
          <p:cNvSpPr/>
          <p:nvPr/>
        </p:nvSpPr>
        <p:spPr>
          <a:xfrm>
            <a:off x="5564966" y="4261241"/>
            <a:ext cx="1787522" cy="837573"/>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rPr>
              <a:t>Eind basisschool</a:t>
            </a:r>
          </a:p>
        </p:txBody>
      </p:sp>
      <p:sp>
        <p:nvSpPr>
          <p:cNvPr id="46" name="Rechthoek 45">
            <a:extLst>
              <a:ext uri="{FF2B5EF4-FFF2-40B4-BE49-F238E27FC236}">
                <a16:creationId xmlns:a16="http://schemas.microsoft.com/office/drawing/2014/main" id="{25F2460C-0150-2DB6-AE8A-F76F3495EC25}"/>
              </a:ext>
            </a:extLst>
          </p:cNvPr>
          <p:cNvSpPr/>
          <p:nvPr/>
        </p:nvSpPr>
        <p:spPr>
          <a:xfrm>
            <a:off x="5564966" y="3225486"/>
            <a:ext cx="1787522" cy="966794"/>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rPr>
              <a:t>Eind vmbo </a:t>
            </a:r>
            <a:r>
              <a:rPr lang="nl-NL" b="1" err="1">
                <a:solidFill>
                  <a:schemeClr val="tx1"/>
                </a:solidFill>
              </a:rPr>
              <a:t>bb</a:t>
            </a:r>
            <a:r>
              <a:rPr lang="nl-NL" b="1">
                <a:solidFill>
                  <a:schemeClr val="tx1"/>
                </a:solidFill>
              </a:rPr>
              <a:t>, </a:t>
            </a:r>
            <a:r>
              <a:rPr lang="nl-NL" b="1" err="1">
                <a:solidFill>
                  <a:schemeClr val="tx1"/>
                </a:solidFill>
              </a:rPr>
              <a:t>kb</a:t>
            </a:r>
            <a:r>
              <a:rPr lang="nl-NL" b="1">
                <a:solidFill>
                  <a:schemeClr val="tx1"/>
                </a:solidFill>
              </a:rPr>
              <a:t>, mbo 1, 2, 3</a:t>
            </a:r>
          </a:p>
        </p:txBody>
      </p:sp>
      <p:sp>
        <p:nvSpPr>
          <p:cNvPr id="50" name="Rechthoek 49">
            <a:extLst>
              <a:ext uri="{FF2B5EF4-FFF2-40B4-BE49-F238E27FC236}">
                <a16:creationId xmlns:a16="http://schemas.microsoft.com/office/drawing/2014/main" id="{A57EDA9B-C388-CF8E-5BA2-6E73382752F0}"/>
              </a:ext>
            </a:extLst>
          </p:cNvPr>
          <p:cNvSpPr/>
          <p:nvPr/>
        </p:nvSpPr>
        <p:spPr>
          <a:xfrm>
            <a:off x="5564966" y="2107381"/>
            <a:ext cx="1787522" cy="966794"/>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rPr>
              <a:t>Eind vmbo, gl, tl, mbo 4, havo</a:t>
            </a:r>
          </a:p>
        </p:txBody>
      </p:sp>
      <p:sp>
        <p:nvSpPr>
          <p:cNvPr id="51" name="Rechthoek 50">
            <a:extLst>
              <a:ext uri="{FF2B5EF4-FFF2-40B4-BE49-F238E27FC236}">
                <a16:creationId xmlns:a16="http://schemas.microsoft.com/office/drawing/2014/main" id="{11DEBE87-9FBC-CE29-1237-CE61B2976186}"/>
              </a:ext>
            </a:extLst>
          </p:cNvPr>
          <p:cNvSpPr/>
          <p:nvPr/>
        </p:nvSpPr>
        <p:spPr>
          <a:xfrm>
            <a:off x="5564966" y="1227373"/>
            <a:ext cx="1787522" cy="754898"/>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rPr>
              <a:t>Eind vwo</a:t>
            </a:r>
          </a:p>
        </p:txBody>
      </p:sp>
      <p:sp>
        <p:nvSpPr>
          <p:cNvPr id="52" name="Rechthoek 51">
            <a:extLst>
              <a:ext uri="{FF2B5EF4-FFF2-40B4-BE49-F238E27FC236}">
                <a16:creationId xmlns:a16="http://schemas.microsoft.com/office/drawing/2014/main" id="{50BD08AE-AB8C-E450-86B0-73F0F3FA9B5E}"/>
              </a:ext>
            </a:extLst>
          </p:cNvPr>
          <p:cNvSpPr/>
          <p:nvPr/>
        </p:nvSpPr>
        <p:spPr>
          <a:xfrm>
            <a:off x="2598313" y="3216412"/>
            <a:ext cx="1672937" cy="86063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2F</a:t>
            </a:r>
          </a:p>
        </p:txBody>
      </p:sp>
      <p:sp>
        <p:nvSpPr>
          <p:cNvPr id="3" name="Titel 1">
            <a:extLst>
              <a:ext uri="{FF2B5EF4-FFF2-40B4-BE49-F238E27FC236}">
                <a16:creationId xmlns:a16="http://schemas.microsoft.com/office/drawing/2014/main" id="{17CC260B-8449-A26D-E8B9-A6C55AD9E189}"/>
              </a:ext>
            </a:extLst>
          </p:cNvPr>
          <p:cNvSpPr txBox="1">
            <a:spLocks/>
          </p:cNvSpPr>
          <p:nvPr/>
        </p:nvSpPr>
        <p:spPr>
          <a:xfrm>
            <a:off x="8405885" y="53698"/>
            <a:ext cx="1672936" cy="646331"/>
          </a:xfrm>
          <a:prstGeom prst="rect">
            <a:avLst/>
          </a:prstGeom>
          <a:solidFill>
            <a:srgbClr val="FFFF00"/>
          </a:solidFill>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nl-NL"/>
              <a:t>DLE</a:t>
            </a:r>
          </a:p>
        </p:txBody>
      </p:sp>
      <p:sp>
        <p:nvSpPr>
          <p:cNvPr id="6" name="Rechthoek 5">
            <a:extLst>
              <a:ext uri="{FF2B5EF4-FFF2-40B4-BE49-F238E27FC236}">
                <a16:creationId xmlns:a16="http://schemas.microsoft.com/office/drawing/2014/main" id="{3EFD4CF2-1C16-6BD4-B783-37C3953DBAC7}"/>
              </a:ext>
            </a:extLst>
          </p:cNvPr>
          <p:cNvSpPr/>
          <p:nvPr/>
        </p:nvSpPr>
        <p:spPr>
          <a:xfrm>
            <a:off x="8405882" y="5313369"/>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a:solidFill>
                  <a:schemeClr val="tx1"/>
                </a:solidFill>
              </a:rPr>
              <a:t>Pro </a:t>
            </a:r>
            <a:r>
              <a:rPr lang="nl-NL" sz="2000" b="1" err="1">
                <a:solidFill>
                  <a:schemeClr val="tx1"/>
                </a:solidFill>
              </a:rPr>
              <a:t>Dle</a:t>
            </a:r>
            <a:r>
              <a:rPr lang="nl-NL" sz="2000" b="1">
                <a:solidFill>
                  <a:schemeClr val="tx1"/>
                </a:solidFill>
              </a:rPr>
              <a:t> 25</a:t>
            </a:r>
          </a:p>
        </p:txBody>
      </p:sp>
      <p:sp>
        <p:nvSpPr>
          <p:cNvPr id="7" name="Rechthoek 6">
            <a:extLst>
              <a:ext uri="{FF2B5EF4-FFF2-40B4-BE49-F238E27FC236}">
                <a16:creationId xmlns:a16="http://schemas.microsoft.com/office/drawing/2014/main" id="{F46C350B-919B-947A-7012-7EA1F41198CB}"/>
              </a:ext>
            </a:extLst>
          </p:cNvPr>
          <p:cNvSpPr/>
          <p:nvPr/>
        </p:nvSpPr>
        <p:spPr>
          <a:xfrm>
            <a:off x="8405881" y="3216412"/>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tx1"/>
                </a:solidFill>
              </a:rPr>
              <a:t>Dle</a:t>
            </a:r>
            <a:r>
              <a:rPr lang="nl-NL" sz="2000" b="1">
                <a:solidFill>
                  <a:schemeClr val="tx1"/>
                </a:solidFill>
              </a:rPr>
              <a:t> 40 - 50</a:t>
            </a:r>
          </a:p>
        </p:txBody>
      </p:sp>
      <p:sp>
        <p:nvSpPr>
          <p:cNvPr id="8" name="Rechthoek 7">
            <a:extLst>
              <a:ext uri="{FF2B5EF4-FFF2-40B4-BE49-F238E27FC236}">
                <a16:creationId xmlns:a16="http://schemas.microsoft.com/office/drawing/2014/main" id="{7C738ED3-3B3D-A6E4-9A13-F030161D8313}"/>
              </a:ext>
            </a:extLst>
          </p:cNvPr>
          <p:cNvSpPr/>
          <p:nvPr/>
        </p:nvSpPr>
        <p:spPr>
          <a:xfrm>
            <a:off x="8405881" y="2136249"/>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tx1"/>
                </a:solidFill>
              </a:rPr>
              <a:t>Dle</a:t>
            </a:r>
            <a:r>
              <a:rPr lang="nl-NL" sz="2000" b="1">
                <a:solidFill>
                  <a:schemeClr val="tx1"/>
                </a:solidFill>
              </a:rPr>
              <a:t> 55 - 60</a:t>
            </a:r>
          </a:p>
        </p:txBody>
      </p:sp>
      <p:sp>
        <p:nvSpPr>
          <p:cNvPr id="9" name="Rechthoek 8">
            <a:extLst>
              <a:ext uri="{FF2B5EF4-FFF2-40B4-BE49-F238E27FC236}">
                <a16:creationId xmlns:a16="http://schemas.microsoft.com/office/drawing/2014/main" id="{4D138A78-0455-C7CE-B92B-3758B80D6725}"/>
              </a:ext>
            </a:extLst>
          </p:cNvPr>
          <p:cNvSpPr/>
          <p:nvPr/>
        </p:nvSpPr>
        <p:spPr>
          <a:xfrm>
            <a:off x="8405881" y="1146337"/>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err="1">
                <a:solidFill>
                  <a:schemeClr val="tx1"/>
                </a:solidFill>
              </a:rPr>
              <a:t>Dle</a:t>
            </a:r>
            <a:r>
              <a:rPr lang="nl-NL" sz="2000" b="1">
                <a:solidFill>
                  <a:schemeClr val="tx1"/>
                </a:solidFill>
              </a:rPr>
              <a:t> 60</a:t>
            </a:r>
          </a:p>
        </p:txBody>
      </p:sp>
      <p:cxnSp>
        <p:nvCxnSpPr>
          <p:cNvPr id="15" name="Rechte verbindingslijn met pijl 14">
            <a:extLst>
              <a:ext uri="{FF2B5EF4-FFF2-40B4-BE49-F238E27FC236}">
                <a16:creationId xmlns:a16="http://schemas.microsoft.com/office/drawing/2014/main" id="{611368D0-70D6-0EB9-EB00-747515AEC69E}"/>
              </a:ext>
            </a:extLst>
          </p:cNvPr>
          <p:cNvCxnSpPr/>
          <p:nvPr/>
        </p:nvCxnSpPr>
        <p:spPr>
          <a:xfrm>
            <a:off x="4438835" y="1604822"/>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F7A497B8-8CA0-9B33-15F9-467C3FC5C351}"/>
              </a:ext>
            </a:extLst>
          </p:cNvPr>
          <p:cNvCxnSpPr/>
          <p:nvPr/>
        </p:nvCxnSpPr>
        <p:spPr>
          <a:xfrm>
            <a:off x="4438834" y="258756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671898CA-1AA6-9853-D6B8-86338A29AFA7}"/>
              </a:ext>
            </a:extLst>
          </p:cNvPr>
          <p:cNvCxnSpPr/>
          <p:nvPr/>
        </p:nvCxnSpPr>
        <p:spPr>
          <a:xfrm>
            <a:off x="4438835" y="3650638"/>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95658163-E98A-AC56-ABAF-962812BAE8BF}"/>
              </a:ext>
            </a:extLst>
          </p:cNvPr>
          <p:cNvCxnSpPr/>
          <p:nvPr/>
        </p:nvCxnSpPr>
        <p:spPr>
          <a:xfrm>
            <a:off x="4438835" y="4621071"/>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AA767826-A988-3DAD-F554-F171FBF893B2}"/>
              </a:ext>
            </a:extLst>
          </p:cNvPr>
          <p:cNvSpPr/>
          <p:nvPr/>
        </p:nvSpPr>
        <p:spPr>
          <a:xfrm>
            <a:off x="5564966" y="5311730"/>
            <a:ext cx="1787522" cy="837573"/>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a:solidFill>
                  <a:schemeClr val="tx1"/>
                </a:solidFill>
              </a:rPr>
              <a:t>Praktijkschool</a:t>
            </a:r>
          </a:p>
        </p:txBody>
      </p:sp>
      <p:sp>
        <p:nvSpPr>
          <p:cNvPr id="20" name="Rechthoek 19">
            <a:extLst>
              <a:ext uri="{FF2B5EF4-FFF2-40B4-BE49-F238E27FC236}">
                <a16:creationId xmlns:a16="http://schemas.microsoft.com/office/drawing/2014/main" id="{1F9E7A7E-8E83-64A2-A07B-F2202820D725}"/>
              </a:ext>
            </a:extLst>
          </p:cNvPr>
          <p:cNvSpPr/>
          <p:nvPr/>
        </p:nvSpPr>
        <p:spPr>
          <a:xfrm>
            <a:off x="2598313" y="5263805"/>
            <a:ext cx="1672937" cy="8359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a:solidFill>
                  <a:schemeClr val="tx1"/>
                </a:solidFill>
              </a:rPr>
              <a:t>&lt;1F</a:t>
            </a:r>
          </a:p>
        </p:txBody>
      </p:sp>
      <p:cxnSp>
        <p:nvCxnSpPr>
          <p:cNvPr id="21" name="Rechte verbindingslijn met pijl 20">
            <a:extLst>
              <a:ext uri="{FF2B5EF4-FFF2-40B4-BE49-F238E27FC236}">
                <a16:creationId xmlns:a16="http://schemas.microsoft.com/office/drawing/2014/main" id="{F5C788EC-96E3-04C3-84D1-2BFD19116BB2}"/>
              </a:ext>
            </a:extLst>
          </p:cNvPr>
          <p:cNvCxnSpPr/>
          <p:nvPr/>
        </p:nvCxnSpPr>
        <p:spPr>
          <a:xfrm>
            <a:off x="4510568" y="5678144"/>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CBE950B7-32F2-072F-7FE5-51A87DFCB2ED}"/>
              </a:ext>
            </a:extLst>
          </p:cNvPr>
          <p:cNvCxnSpPr/>
          <p:nvPr/>
        </p:nvCxnSpPr>
        <p:spPr>
          <a:xfrm>
            <a:off x="7435560" y="255421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BE770E60-D851-F2CA-9703-DD18688BC2EC}"/>
              </a:ext>
            </a:extLst>
          </p:cNvPr>
          <p:cNvCxnSpPr/>
          <p:nvPr/>
        </p:nvCxnSpPr>
        <p:spPr>
          <a:xfrm>
            <a:off x="7435560" y="1604822"/>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31FDBC46-E627-A917-F599-3822A20CBAB0}"/>
              </a:ext>
            </a:extLst>
          </p:cNvPr>
          <p:cNvCxnSpPr/>
          <p:nvPr/>
        </p:nvCxnSpPr>
        <p:spPr>
          <a:xfrm>
            <a:off x="7435560" y="3634379"/>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EA7E95A7-33BA-B82E-3F20-7C241CE8C3ED}"/>
              </a:ext>
            </a:extLst>
          </p:cNvPr>
          <p:cNvCxnSpPr/>
          <p:nvPr/>
        </p:nvCxnSpPr>
        <p:spPr>
          <a:xfrm>
            <a:off x="7435560" y="573051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D395A-C24F-D5FD-9AA4-AD432AE12C94}"/>
              </a:ext>
            </a:extLst>
          </p:cNvPr>
          <p:cNvSpPr>
            <a:spLocks noGrp="1"/>
          </p:cNvSpPr>
          <p:nvPr>
            <p:ph type="title"/>
          </p:nvPr>
        </p:nvSpPr>
        <p:spPr>
          <a:xfrm>
            <a:off x="565150" y="770890"/>
            <a:ext cx="6575879" cy="1268984"/>
          </a:xfrm>
        </p:spPr>
        <p:txBody>
          <a:bodyPr>
            <a:normAutofit fontScale="90000"/>
          </a:bodyPr>
          <a:lstStyle/>
          <a:p>
            <a:r>
              <a:rPr lang="nl-NL"/>
              <a:t>In de praktijk</a:t>
            </a:r>
            <a:br>
              <a:rPr lang="nl-NL"/>
            </a:br>
            <a:r>
              <a:rPr lang="nl-NL" sz="2700"/>
              <a:t>Hoe groot is de woordenschatomvang van:</a:t>
            </a:r>
            <a:br>
              <a:rPr lang="nl-NL"/>
            </a:br>
            <a:endParaRPr lang="nl-NL"/>
          </a:p>
        </p:txBody>
      </p:sp>
      <p:sp>
        <p:nvSpPr>
          <p:cNvPr id="3" name="Tijdelijke aanduiding voor inhoud 2">
            <a:extLst>
              <a:ext uri="{FF2B5EF4-FFF2-40B4-BE49-F238E27FC236}">
                <a16:creationId xmlns:a16="http://schemas.microsoft.com/office/drawing/2014/main" id="{06F953B5-C47C-6F57-1A5F-4C5740782629}"/>
              </a:ext>
            </a:extLst>
          </p:cNvPr>
          <p:cNvSpPr>
            <a:spLocks noGrp="1"/>
          </p:cNvSpPr>
          <p:nvPr>
            <p:ph sz="half" idx="1"/>
          </p:nvPr>
        </p:nvSpPr>
        <p:spPr>
          <a:xfrm>
            <a:off x="562851" y="2547257"/>
            <a:ext cx="8134835" cy="3497056"/>
          </a:xfrm>
        </p:spPr>
        <p:txBody>
          <a:bodyPr>
            <a:normAutofit/>
          </a:bodyPr>
          <a:lstStyle/>
          <a:p>
            <a:pPr marL="0" indent="0">
              <a:buNone/>
            </a:pPr>
            <a:r>
              <a:rPr lang="nl-NL" sz="2400"/>
              <a:t>Een 10-jarig Nederlands kind? 				</a:t>
            </a:r>
          </a:p>
          <a:p>
            <a:pPr marL="0" indent="0">
              <a:buNone/>
            </a:pPr>
            <a:r>
              <a:rPr lang="nl-NL" sz="2400"/>
              <a:t>Een 15-jarige allochtone VMBO-leerling? 		</a:t>
            </a:r>
          </a:p>
          <a:p>
            <a:pPr marL="0" indent="0">
              <a:buNone/>
            </a:pPr>
            <a:r>
              <a:rPr lang="nl-NL" sz="2400"/>
              <a:t>Een NT2-leerder op Staatsexamen II-niveau (B2)? 	</a:t>
            </a:r>
          </a:p>
          <a:p>
            <a:pPr marL="0" indent="0">
              <a:buNone/>
            </a:pPr>
            <a:r>
              <a:rPr lang="nl-NL" sz="2400"/>
              <a:t>Een student rechten? 					</a:t>
            </a:r>
          </a:p>
          <a:p>
            <a:pPr marL="0" indent="0">
              <a:buNone/>
            </a:pPr>
            <a:r>
              <a:rPr lang="nl-NL" sz="2400"/>
              <a:t>De Dikke van Dalen? 						</a:t>
            </a:r>
            <a:endParaRPr lang="nl-NL"/>
          </a:p>
          <a:p>
            <a:pPr marL="0" indent="0">
              <a:buNone/>
            </a:pPr>
            <a:endParaRPr lang="nl-NL" sz="2400"/>
          </a:p>
          <a:p>
            <a:endParaRPr lang="nl-NL"/>
          </a:p>
        </p:txBody>
      </p:sp>
      <p:sp>
        <p:nvSpPr>
          <p:cNvPr id="4" name="Tijdelijke aanduiding voor inhoud 3">
            <a:extLst>
              <a:ext uri="{FF2B5EF4-FFF2-40B4-BE49-F238E27FC236}">
                <a16:creationId xmlns:a16="http://schemas.microsoft.com/office/drawing/2014/main" id="{735C553C-955B-FFC4-95E9-A875D32BC1D4}"/>
              </a:ext>
            </a:extLst>
          </p:cNvPr>
          <p:cNvSpPr>
            <a:spLocks noGrp="1"/>
          </p:cNvSpPr>
          <p:nvPr>
            <p:ph sz="half" idx="2"/>
          </p:nvPr>
        </p:nvSpPr>
        <p:spPr>
          <a:xfrm>
            <a:off x="9144000" y="2547257"/>
            <a:ext cx="2583121" cy="3163843"/>
          </a:xfrm>
        </p:spPr>
        <p:txBody>
          <a:bodyPr>
            <a:normAutofit/>
          </a:bodyPr>
          <a:lstStyle/>
          <a:p>
            <a:pPr marL="0" indent="0">
              <a:buNone/>
            </a:pPr>
            <a:r>
              <a:rPr lang="nl-NL"/>
              <a:t>10.000</a:t>
            </a:r>
          </a:p>
          <a:p>
            <a:pPr marL="0" indent="0">
              <a:buNone/>
            </a:pPr>
            <a:r>
              <a:rPr lang="nl-NL"/>
              <a:t>13.500</a:t>
            </a:r>
          </a:p>
          <a:p>
            <a:pPr marL="0" indent="0">
              <a:buNone/>
            </a:pPr>
            <a:r>
              <a:rPr lang="nl-NL"/>
              <a:t>17.000 (passief)</a:t>
            </a:r>
          </a:p>
          <a:p>
            <a:pPr marL="0" indent="0">
              <a:buNone/>
            </a:pPr>
            <a:r>
              <a:rPr lang="nl-NL"/>
              <a:t>60.000</a:t>
            </a:r>
          </a:p>
          <a:p>
            <a:pPr marL="0" indent="0">
              <a:buNone/>
            </a:pPr>
            <a:r>
              <a:rPr lang="nl-NL"/>
              <a:t>300.000</a:t>
            </a:r>
          </a:p>
        </p:txBody>
      </p:sp>
      <p:sp>
        <p:nvSpPr>
          <p:cNvPr id="6" name="Tekstvak 5">
            <a:extLst>
              <a:ext uri="{FF2B5EF4-FFF2-40B4-BE49-F238E27FC236}">
                <a16:creationId xmlns:a16="http://schemas.microsoft.com/office/drawing/2014/main" id="{E53FD46A-0576-E4D4-25C6-B1BA392ED5C5}"/>
              </a:ext>
            </a:extLst>
          </p:cNvPr>
          <p:cNvSpPr txBox="1"/>
          <p:nvPr/>
        </p:nvSpPr>
        <p:spPr>
          <a:xfrm>
            <a:off x="7990114" y="370114"/>
            <a:ext cx="3973286" cy="2585323"/>
          </a:xfrm>
          <a:prstGeom prst="rect">
            <a:avLst/>
          </a:prstGeom>
          <a:noFill/>
        </p:spPr>
        <p:txBody>
          <a:bodyPr wrap="square" rtlCol="0">
            <a:spAutoFit/>
          </a:bodyPr>
          <a:lstStyle/>
          <a:p>
            <a:r>
              <a:rPr lang="nl-NL" b="1"/>
              <a:t>Welke woordenschatomvang hoort bij welk ERK-niveau?</a:t>
            </a:r>
          </a:p>
          <a:p>
            <a:endParaRPr lang="nl-NL"/>
          </a:p>
          <a:p>
            <a:pPr marL="0" indent="0">
              <a:buNone/>
            </a:pPr>
            <a:r>
              <a:rPr lang="nl-NL"/>
              <a:t>A1	1000</a:t>
            </a:r>
          </a:p>
          <a:p>
            <a:pPr marL="0" indent="0">
              <a:buNone/>
            </a:pPr>
            <a:r>
              <a:rPr lang="nl-NL"/>
              <a:t>A2	2000</a:t>
            </a:r>
          </a:p>
          <a:p>
            <a:pPr marL="0" indent="0">
              <a:buNone/>
            </a:pPr>
            <a:r>
              <a:rPr lang="nl-NL"/>
              <a:t>B1	5000 (4000 productief)</a:t>
            </a:r>
          </a:p>
          <a:p>
            <a:pPr marL="0" indent="0">
              <a:buNone/>
            </a:pPr>
            <a:r>
              <a:rPr lang="nl-NL"/>
              <a:t>B2	11000 (7000 productief)</a:t>
            </a:r>
          </a:p>
          <a:p>
            <a:endParaRPr lang="nl-NL"/>
          </a:p>
          <a:p>
            <a:endParaRPr lang="nl-NL"/>
          </a:p>
        </p:txBody>
      </p:sp>
    </p:spTree>
    <p:extLst>
      <p:ext uri="{BB962C8B-B14F-4D97-AF65-F5344CB8AC3E}">
        <p14:creationId xmlns:p14="http://schemas.microsoft.com/office/powerpoint/2010/main" val="18268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3C8F0-48A8-A8E3-8B88-0FDB04C0AD93}"/>
              </a:ext>
            </a:extLst>
          </p:cNvPr>
          <p:cNvSpPr>
            <a:spLocks noGrp="1"/>
          </p:cNvSpPr>
          <p:nvPr>
            <p:ph type="title"/>
          </p:nvPr>
        </p:nvSpPr>
        <p:spPr>
          <a:xfrm>
            <a:off x="1171074" y="1396686"/>
            <a:ext cx="3240506" cy="4064628"/>
          </a:xfrm>
        </p:spPr>
        <p:txBody>
          <a:bodyPr>
            <a:normAutofit/>
          </a:bodyPr>
          <a:lstStyle/>
          <a:p>
            <a:r>
              <a:rPr lang="nl-NL">
                <a:solidFill>
                  <a:srgbClr val="FFFFFF"/>
                </a:solidFill>
              </a:rPr>
              <a:t>De wet – onze opdracht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E31E4A-4ACB-6CC4-6D8D-59F34FA5B271}"/>
              </a:ext>
            </a:extLst>
          </p:cNvPr>
          <p:cNvSpPr>
            <a:spLocks noGrp="1"/>
          </p:cNvSpPr>
          <p:nvPr>
            <p:ph idx="1"/>
          </p:nvPr>
        </p:nvSpPr>
        <p:spPr>
          <a:xfrm>
            <a:off x="5370153" y="1526033"/>
            <a:ext cx="5536397" cy="3935281"/>
          </a:xfrm>
        </p:spPr>
        <p:txBody>
          <a:bodyPr vert="horz" lIns="91440" tIns="45720" rIns="91440" bIns="45720" rtlCol="0">
            <a:normAutofit/>
          </a:bodyPr>
          <a:lstStyle/>
          <a:p>
            <a:r>
              <a:rPr lang="nl-NL" sz="2000"/>
              <a:t>Het onderwijs wordt zodanig ingericht dat de leerlingen een ononderbroken ontwikkelingsproces kunnen doorlopen. Het wordt afgestemd op de voortgang in de ontwikkelingen van de leerlingen. </a:t>
            </a:r>
          </a:p>
          <a:p>
            <a:endParaRPr lang="nl-NL" sz="2000"/>
          </a:p>
          <a:p>
            <a:r>
              <a:rPr lang="nl-NL" sz="2000"/>
              <a:t>Het onderwijs wordt zodanig ingericht dat daarbij op structurele en herkenbare wijze aandacht wordt besteed aan het bestrijden van achterstanden in het bijzonder in de beheersing van de Nederlandse taal.</a:t>
            </a:r>
          </a:p>
        </p:txBody>
      </p:sp>
    </p:spTree>
    <p:extLst>
      <p:ext uri="{BB962C8B-B14F-4D97-AF65-F5344CB8AC3E}">
        <p14:creationId xmlns:p14="http://schemas.microsoft.com/office/powerpoint/2010/main" val="310376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8" name="Group 513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4" name="Rectangle 513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2" name="Rectangle 514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FD6F65-3E8E-E10D-F9F5-644A9690714B}"/>
              </a:ext>
            </a:extLst>
          </p:cNvPr>
          <p:cNvSpPr>
            <a:spLocks noGrp="1"/>
          </p:cNvSpPr>
          <p:nvPr>
            <p:ph type="title"/>
          </p:nvPr>
        </p:nvSpPr>
        <p:spPr>
          <a:xfrm>
            <a:off x="1099425" y="1238081"/>
            <a:ext cx="4709345" cy="962953"/>
          </a:xfrm>
        </p:spPr>
        <p:txBody>
          <a:bodyPr anchor="b">
            <a:normAutofit/>
          </a:bodyPr>
          <a:lstStyle/>
          <a:p>
            <a:r>
              <a:rPr lang="nl-NL" sz="3800"/>
              <a:t>De overdracht</a:t>
            </a:r>
          </a:p>
        </p:txBody>
      </p:sp>
      <p:sp>
        <p:nvSpPr>
          <p:cNvPr id="5144" name="Rectangle 514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BF7484EC-A6EC-FFE1-6013-13897AD4C88B}"/>
              </a:ext>
            </a:extLst>
          </p:cNvPr>
          <p:cNvSpPr>
            <a:spLocks noGrp="1"/>
          </p:cNvSpPr>
          <p:nvPr>
            <p:ph idx="1"/>
          </p:nvPr>
        </p:nvSpPr>
        <p:spPr>
          <a:xfrm>
            <a:off x="1100736" y="2508105"/>
            <a:ext cx="4709345" cy="3632493"/>
          </a:xfrm>
        </p:spPr>
        <p:txBody>
          <a:bodyPr vert="horz" lIns="91440" tIns="45720" rIns="91440" bIns="45720" rtlCol="0" anchor="ctr">
            <a:normAutofit/>
          </a:bodyPr>
          <a:lstStyle/>
          <a:p>
            <a:pPr>
              <a:buFont typeface="Calibri" panose="020B0604020202020204" pitchFamily="34" charset="0"/>
              <a:buChar char="-"/>
            </a:pPr>
            <a:r>
              <a:rPr lang="nl-NL" sz="2000"/>
              <a:t>Uitstroomprofiel met alle scores, cijferlijst, gedragslijst.</a:t>
            </a:r>
          </a:p>
          <a:p>
            <a:pPr>
              <a:buFont typeface="Calibri" panose="020B0604020202020204" pitchFamily="34" charset="0"/>
              <a:buChar char="-"/>
            </a:pPr>
            <a:r>
              <a:rPr lang="nl-NL" sz="2000"/>
              <a:t>De leerling voldoet aan de startkwalificatie. </a:t>
            </a:r>
          </a:p>
          <a:p>
            <a:pPr>
              <a:buFont typeface="Calibri" panose="020B0604020202020204" pitchFamily="34" charset="0"/>
              <a:buChar char="-"/>
            </a:pPr>
            <a:r>
              <a:rPr lang="nl-NL" sz="2000"/>
              <a:t>Er is contact tussen coördinator en school.</a:t>
            </a:r>
          </a:p>
          <a:p>
            <a:pPr>
              <a:buFont typeface="Calibri" panose="020B0604020202020204" pitchFamily="34" charset="0"/>
              <a:buChar char="-"/>
            </a:pPr>
            <a:r>
              <a:rPr lang="nl-NL" sz="2000"/>
              <a:t>Er is een kennismakingsgesprek met de nieuwe school. </a:t>
            </a:r>
          </a:p>
          <a:p>
            <a:pPr>
              <a:buFont typeface="Calibri" panose="020B0604020202020204" pitchFamily="34" charset="0"/>
              <a:buChar char="-"/>
            </a:pPr>
            <a:r>
              <a:rPr lang="nl-NL" sz="2000"/>
              <a:t>Er is een kennismaking met de nieuwe klas.</a:t>
            </a:r>
          </a:p>
        </p:txBody>
      </p:sp>
      <p:pic>
        <p:nvPicPr>
          <p:cNvPr id="4" name="Picture 4" descr="Checklist overdracht - MZLeeuw">
            <a:extLst>
              <a:ext uri="{FF2B5EF4-FFF2-40B4-BE49-F238E27FC236}">
                <a16:creationId xmlns:a16="http://schemas.microsoft.com/office/drawing/2014/main" id="{90FC2CD8-5D01-FF9D-DBFF-3B323A991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333" b="1"/>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9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96092-8B54-4E34-6FE7-1105D1273E4A}"/>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B1CABEF-ADB0-C3AD-893A-D4A8B88CD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Arc 5128">
            <a:extLst>
              <a:ext uri="{FF2B5EF4-FFF2-40B4-BE49-F238E27FC236}">
                <a16:creationId xmlns:a16="http://schemas.microsoft.com/office/drawing/2014/main" id="{36FB7BAE-A20D-5726-20FB-8833C794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148F4E-0F07-6831-4F33-6B77587DD119}"/>
              </a:ext>
            </a:extLst>
          </p:cNvPr>
          <p:cNvSpPr>
            <a:spLocks noGrp="1"/>
          </p:cNvSpPr>
          <p:nvPr>
            <p:ph type="title"/>
          </p:nvPr>
        </p:nvSpPr>
        <p:spPr>
          <a:xfrm>
            <a:off x="5894962" y="479493"/>
            <a:ext cx="5458838" cy="1325563"/>
          </a:xfrm>
        </p:spPr>
        <p:txBody>
          <a:bodyPr>
            <a:normAutofit/>
          </a:bodyPr>
          <a:lstStyle/>
          <a:p>
            <a:r>
              <a:rPr lang="nl-NL"/>
              <a:t>De start</a:t>
            </a:r>
          </a:p>
        </p:txBody>
      </p:sp>
      <p:sp>
        <p:nvSpPr>
          <p:cNvPr id="5131" name="Freeform: Shape 5130">
            <a:extLst>
              <a:ext uri="{FF2B5EF4-FFF2-40B4-BE49-F238E27FC236}">
                <a16:creationId xmlns:a16="http://schemas.microsoft.com/office/drawing/2014/main" id="{B1E34979-3829-C735-4ACD-C3D898D36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Warm Welkom – Dorpsportaal Gasselternijveen">
            <a:extLst>
              <a:ext uri="{FF2B5EF4-FFF2-40B4-BE49-F238E27FC236}">
                <a16:creationId xmlns:a16="http://schemas.microsoft.com/office/drawing/2014/main" id="{5FE492E5-814F-5BF7-6065-C10A825365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933" y="1871433"/>
            <a:ext cx="4026275" cy="27037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0DE56AE7-19AA-7C4A-08DD-7D73F81C9BD6}"/>
              </a:ext>
            </a:extLst>
          </p:cNvPr>
          <p:cNvSpPr>
            <a:spLocks noGrp="1"/>
          </p:cNvSpPr>
          <p:nvPr>
            <p:ph idx="1"/>
          </p:nvPr>
        </p:nvSpPr>
        <p:spPr>
          <a:xfrm>
            <a:off x="4802736" y="1891145"/>
            <a:ext cx="6551064" cy="3236332"/>
          </a:xfrm>
        </p:spPr>
        <p:txBody>
          <a:bodyPr vert="horz" lIns="91440" tIns="45720" rIns="91440" bIns="45720" rtlCol="0">
            <a:normAutofit/>
          </a:bodyPr>
          <a:lstStyle/>
          <a:p>
            <a:r>
              <a:rPr lang="nl-NL" sz="2200"/>
              <a:t>De leerling heeft een maatje in de klas.</a:t>
            </a:r>
          </a:p>
          <a:p>
            <a:r>
              <a:rPr lang="nl-NL" sz="2200"/>
              <a:t>Er is op school iemand die begeleidt bij vragen, een coach of contactpersoon.</a:t>
            </a:r>
          </a:p>
          <a:p>
            <a:r>
              <a:rPr lang="nl-NL" sz="2200"/>
              <a:t>De leerling krijgt de kans om te wennen en cijfers staan niet meteen in het LVS.</a:t>
            </a:r>
          </a:p>
          <a:p>
            <a:r>
              <a:rPr lang="nl-NL" sz="2200"/>
              <a:t>Let op dat je vragen zelf stelt.</a:t>
            </a:r>
          </a:p>
          <a:p>
            <a:r>
              <a:rPr lang="nl-NL" sz="2200"/>
              <a:t>Zorg voor extra </a:t>
            </a:r>
            <a:r>
              <a:rPr lang="nl-NL" sz="2200" err="1"/>
              <a:t>toetstijd</a:t>
            </a:r>
            <a:r>
              <a:rPr lang="nl-NL" sz="2200"/>
              <a:t>.</a:t>
            </a:r>
          </a:p>
          <a:p>
            <a:r>
              <a:rPr lang="nl-NL" sz="2200"/>
              <a:t>Zorg voor woordenboeken. </a:t>
            </a:r>
          </a:p>
        </p:txBody>
      </p:sp>
    </p:spTree>
    <p:extLst>
      <p:ext uri="{BB962C8B-B14F-4D97-AF65-F5344CB8AC3E}">
        <p14:creationId xmlns:p14="http://schemas.microsoft.com/office/powerpoint/2010/main" val="342476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A6290-F45B-8CE6-0101-359EDC15DEC8}"/>
              </a:ext>
            </a:extLst>
          </p:cNvPr>
          <p:cNvSpPr>
            <a:spLocks noGrp="1"/>
          </p:cNvSpPr>
          <p:nvPr>
            <p:ph type="title"/>
          </p:nvPr>
        </p:nvSpPr>
        <p:spPr/>
        <p:txBody>
          <a:bodyPr/>
          <a:lstStyle/>
          <a:p>
            <a:r>
              <a:rPr lang="nl-NL"/>
              <a:t>Pedagogische aanpak</a:t>
            </a:r>
          </a:p>
        </p:txBody>
      </p:sp>
      <p:sp>
        <p:nvSpPr>
          <p:cNvPr id="3" name="Tijdelijke aanduiding voor inhoud 2">
            <a:extLst>
              <a:ext uri="{FF2B5EF4-FFF2-40B4-BE49-F238E27FC236}">
                <a16:creationId xmlns:a16="http://schemas.microsoft.com/office/drawing/2014/main" id="{F400DB2F-D74C-0270-8E89-E94852D3746A}"/>
              </a:ext>
            </a:extLst>
          </p:cNvPr>
          <p:cNvSpPr>
            <a:spLocks noGrp="1"/>
          </p:cNvSpPr>
          <p:nvPr>
            <p:ph idx="1"/>
          </p:nvPr>
        </p:nvSpPr>
        <p:spPr/>
        <p:txBody>
          <a:bodyPr/>
          <a:lstStyle/>
          <a:p>
            <a:r>
              <a:rPr lang="nl-NL"/>
              <a:t>Veilige en rustige omgeving</a:t>
            </a:r>
          </a:p>
          <a:p>
            <a:r>
              <a:rPr lang="nl-NL"/>
              <a:t>Voor alle TOA-leerlingen geldt: ACE</a:t>
            </a:r>
          </a:p>
          <a:p>
            <a:pPr lvl="1"/>
            <a:r>
              <a:rPr lang="nl-NL"/>
              <a:t>Adverse </a:t>
            </a:r>
            <a:r>
              <a:rPr lang="nl-NL" err="1"/>
              <a:t>Childhood</a:t>
            </a:r>
            <a:r>
              <a:rPr lang="nl-NL"/>
              <a:t> </a:t>
            </a:r>
            <a:r>
              <a:rPr lang="nl-NL" err="1"/>
              <a:t>Experiences</a:t>
            </a:r>
            <a:r>
              <a:rPr lang="nl-NL"/>
              <a:t>: heftige situaties waardoor trauma kan ontstaan</a:t>
            </a:r>
          </a:p>
          <a:p>
            <a:pPr lvl="1"/>
            <a:endParaRPr lang="nl-NL"/>
          </a:p>
          <a:p>
            <a:pPr lvl="3"/>
            <a:r>
              <a:rPr lang="nl-NL"/>
              <a:t>Vraag naar het waarom van gedrag. </a:t>
            </a:r>
          </a:p>
          <a:p>
            <a:pPr lvl="3"/>
            <a:r>
              <a:rPr lang="nl-NL"/>
              <a:t>Benader de leerling rustig.</a:t>
            </a:r>
          </a:p>
          <a:p>
            <a:pPr lvl="3"/>
            <a:r>
              <a:rPr lang="nl-NL"/>
              <a:t>Geef duidelijke begrenzing van gedrag. </a:t>
            </a:r>
          </a:p>
          <a:p>
            <a:pPr lvl="3"/>
            <a:r>
              <a:rPr lang="nl-NL"/>
              <a:t>Blijf eisen stellen, maar relatie voor de taak!</a:t>
            </a:r>
          </a:p>
        </p:txBody>
      </p:sp>
      <p:sp>
        <p:nvSpPr>
          <p:cNvPr id="4" name="Pijl: rechts 3">
            <a:extLst>
              <a:ext uri="{FF2B5EF4-FFF2-40B4-BE49-F238E27FC236}">
                <a16:creationId xmlns:a16="http://schemas.microsoft.com/office/drawing/2014/main" id="{EE709382-0218-6322-A756-0C7AFF4B4C9B}"/>
              </a:ext>
            </a:extLst>
          </p:cNvPr>
          <p:cNvSpPr/>
          <p:nvPr/>
        </p:nvSpPr>
        <p:spPr>
          <a:xfrm>
            <a:off x="1196411" y="4221622"/>
            <a:ext cx="606752" cy="333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11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289C6D-942B-6303-5CAA-BBD2457C0D84}"/>
              </a:ext>
            </a:extLst>
          </p:cNvPr>
          <p:cNvSpPr>
            <a:spLocks noGrp="1"/>
          </p:cNvSpPr>
          <p:nvPr>
            <p:ph type="title"/>
          </p:nvPr>
        </p:nvSpPr>
        <p:spPr>
          <a:xfrm>
            <a:off x="565151" y="770890"/>
            <a:ext cx="5824488" cy="1268984"/>
          </a:xfrm>
        </p:spPr>
        <p:txBody>
          <a:bodyPr>
            <a:normAutofit/>
          </a:bodyPr>
          <a:lstStyle/>
          <a:p>
            <a:r>
              <a:rPr lang="nl-NL"/>
              <a:t>Didactische aanpak</a:t>
            </a:r>
            <a:br>
              <a:rPr lang="nl-NL"/>
            </a:br>
            <a:r>
              <a:rPr lang="nl-NL" sz="2000"/>
              <a:t>Lezen: Tekstdekking 95-98%!</a:t>
            </a:r>
            <a:endParaRPr lang="nl-NL"/>
          </a:p>
        </p:txBody>
      </p:sp>
      <p:sp>
        <p:nvSpPr>
          <p:cNvPr id="3" name="Tijdelijke aanduiding voor inhoud 2">
            <a:extLst>
              <a:ext uri="{FF2B5EF4-FFF2-40B4-BE49-F238E27FC236}">
                <a16:creationId xmlns:a16="http://schemas.microsoft.com/office/drawing/2014/main" id="{3B5BB14E-86EF-84EC-52DB-14834A400BB8}"/>
              </a:ext>
            </a:extLst>
          </p:cNvPr>
          <p:cNvSpPr>
            <a:spLocks noGrp="1"/>
          </p:cNvSpPr>
          <p:nvPr>
            <p:ph sz="half" idx="1"/>
          </p:nvPr>
        </p:nvSpPr>
        <p:spPr/>
        <p:txBody>
          <a:bodyPr>
            <a:noAutofit/>
          </a:bodyPr>
          <a:lstStyle/>
          <a:p>
            <a:pPr marL="0" indent="0">
              <a:buNone/>
            </a:pPr>
            <a:r>
              <a:rPr lang="en-US" sz="1600"/>
              <a:t>Hurricanes are large, ________ storms. They produce winds of 119 kilometers per hour or higher. That's faster than a cheetah, the fastest animal on land. Winds from a hurricane can ______ buildings and trees. Hurricanes ____ over warm ocean waters. Sometimes they _____ land. When a hurricane _______ land, it pushes a wall of ocean water _____. This wall of water is called a ___________. Heavy rain and ___________ can cause ________. Once a hurricane _____, weather ___________ _______ its path. They also _______ how strong it will get. This information helps people get ready for the storm. </a:t>
            </a:r>
            <a:endParaRPr lang="nl-NL" sz="1600"/>
          </a:p>
        </p:txBody>
      </p:sp>
      <p:sp>
        <p:nvSpPr>
          <p:cNvPr id="5" name="Tijdelijke aanduiding voor inhoud 4">
            <a:extLst>
              <a:ext uri="{FF2B5EF4-FFF2-40B4-BE49-F238E27FC236}">
                <a16:creationId xmlns:a16="http://schemas.microsoft.com/office/drawing/2014/main" id="{11AEDE25-A76C-A09C-8849-4CD303EE640D}"/>
              </a:ext>
            </a:extLst>
          </p:cNvPr>
          <p:cNvSpPr>
            <a:spLocks noGrp="1"/>
          </p:cNvSpPr>
          <p:nvPr>
            <p:ph sz="half" idx="2"/>
          </p:nvPr>
        </p:nvSpPr>
        <p:spPr/>
        <p:txBody>
          <a:bodyPr>
            <a:normAutofit fontScale="70000" lnSpcReduction="20000"/>
          </a:bodyPr>
          <a:lstStyle/>
          <a:p>
            <a:pPr marL="0" indent="0">
              <a:buNone/>
            </a:pPr>
            <a:r>
              <a:rPr lang="en-US"/>
              <a:t>Hurricanes are large, </a:t>
            </a:r>
            <a:r>
              <a:rPr lang="en-US">
                <a:solidFill>
                  <a:srgbClr val="FF0000"/>
                </a:solidFill>
              </a:rPr>
              <a:t>swirling</a:t>
            </a:r>
            <a:r>
              <a:rPr lang="en-US"/>
              <a:t> storms. They produce winds of 119 kilometers per hour or higher. That's faster than a cheetah, the fastest animal on land. Winds from a hurricane can </a:t>
            </a:r>
            <a:r>
              <a:rPr lang="en-US">
                <a:solidFill>
                  <a:srgbClr val="FF0000"/>
                </a:solidFill>
              </a:rPr>
              <a:t>damage</a:t>
            </a:r>
            <a:r>
              <a:rPr lang="en-US"/>
              <a:t> buildings and trees. Hurricanes </a:t>
            </a:r>
            <a:r>
              <a:rPr lang="en-US">
                <a:solidFill>
                  <a:srgbClr val="FF0000"/>
                </a:solidFill>
              </a:rPr>
              <a:t>form</a:t>
            </a:r>
            <a:r>
              <a:rPr lang="en-US"/>
              <a:t> over warm ocean waters. Sometimes they </a:t>
            </a:r>
            <a:r>
              <a:rPr lang="en-US">
                <a:solidFill>
                  <a:srgbClr val="FF0000"/>
                </a:solidFill>
              </a:rPr>
              <a:t>strike</a:t>
            </a:r>
            <a:r>
              <a:rPr lang="en-US"/>
              <a:t> land. When a hurricane reaches land, it pushes a wall of ocean water </a:t>
            </a:r>
            <a:r>
              <a:rPr lang="en-US">
                <a:solidFill>
                  <a:srgbClr val="FF0000"/>
                </a:solidFill>
              </a:rPr>
              <a:t>ashore</a:t>
            </a:r>
            <a:r>
              <a:rPr lang="en-US"/>
              <a:t>. This wall of water is called a </a:t>
            </a:r>
            <a:r>
              <a:rPr lang="en-US">
                <a:solidFill>
                  <a:srgbClr val="FF0000"/>
                </a:solidFill>
              </a:rPr>
              <a:t>storm</a:t>
            </a:r>
            <a:r>
              <a:rPr lang="en-US"/>
              <a:t> </a:t>
            </a:r>
            <a:r>
              <a:rPr lang="en-US">
                <a:solidFill>
                  <a:srgbClr val="FF0000"/>
                </a:solidFill>
              </a:rPr>
              <a:t>surge</a:t>
            </a:r>
            <a:r>
              <a:rPr lang="en-US"/>
              <a:t>. Heavy rain and </a:t>
            </a:r>
            <a:r>
              <a:rPr lang="en-US">
                <a:solidFill>
                  <a:srgbClr val="FF0000"/>
                </a:solidFill>
              </a:rPr>
              <a:t>storm</a:t>
            </a:r>
            <a:r>
              <a:rPr lang="en-US"/>
              <a:t> </a:t>
            </a:r>
            <a:r>
              <a:rPr lang="en-US">
                <a:solidFill>
                  <a:srgbClr val="FF0000"/>
                </a:solidFill>
              </a:rPr>
              <a:t>surge</a:t>
            </a:r>
            <a:r>
              <a:rPr lang="en-US"/>
              <a:t> can cause </a:t>
            </a:r>
            <a:r>
              <a:rPr lang="en-US">
                <a:solidFill>
                  <a:srgbClr val="FF0000"/>
                </a:solidFill>
              </a:rPr>
              <a:t>flooding</a:t>
            </a:r>
            <a:r>
              <a:rPr lang="en-US"/>
              <a:t>. Once a hurricane </a:t>
            </a:r>
            <a:r>
              <a:rPr lang="en-US">
                <a:solidFill>
                  <a:srgbClr val="FF0000"/>
                </a:solidFill>
              </a:rPr>
              <a:t>forms</a:t>
            </a:r>
            <a:r>
              <a:rPr lang="en-US"/>
              <a:t>, weather </a:t>
            </a:r>
            <a:r>
              <a:rPr lang="en-US">
                <a:solidFill>
                  <a:srgbClr val="FF0000"/>
                </a:solidFill>
              </a:rPr>
              <a:t>forecasters</a:t>
            </a:r>
            <a:r>
              <a:rPr lang="en-US"/>
              <a:t> </a:t>
            </a:r>
            <a:r>
              <a:rPr lang="en-US">
                <a:solidFill>
                  <a:srgbClr val="FF0000"/>
                </a:solidFill>
              </a:rPr>
              <a:t>predict</a:t>
            </a:r>
            <a:r>
              <a:rPr lang="en-US"/>
              <a:t> its path. They also </a:t>
            </a:r>
            <a:r>
              <a:rPr lang="en-US">
                <a:solidFill>
                  <a:srgbClr val="FF0000"/>
                </a:solidFill>
              </a:rPr>
              <a:t>predict</a:t>
            </a:r>
            <a:r>
              <a:rPr lang="en-US"/>
              <a:t> how strong it will get. This information helps people get ready for the storm.</a:t>
            </a:r>
            <a:endParaRPr lang="nl-NL"/>
          </a:p>
        </p:txBody>
      </p:sp>
      <p:sp>
        <p:nvSpPr>
          <p:cNvPr id="6" name="Tekstvak 5">
            <a:extLst>
              <a:ext uri="{FF2B5EF4-FFF2-40B4-BE49-F238E27FC236}">
                <a16:creationId xmlns:a16="http://schemas.microsoft.com/office/drawing/2014/main" id="{863558F8-7FED-A145-7C96-5B275FB278DB}"/>
              </a:ext>
            </a:extLst>
          </p:cNvPr>
          <p:cNvSpPr txBox="1"/>
          <p:nvPr/>
        </p:nvSpPr>
        <p:spPr>
          <a:xfrm>
            <a:off x="7685315" y="835162"/>
            <a:ext cx="4212771" cy="523220"/>
          </a:xfrm>
          <a:prstGeom prst="rect">
            <a:avLst/>
          </a:prstGeom>
          <a:noFill/>
        </p:spPr>
        <p:txBody>
          <a:bodyPr wrap="square" rtlCol="0">
            <a:spAutoFit/>
          </a:bodyPr>
          <a:lstStyle/>
          <a:p>
            <a:r>
              <a:rPr lang="nl-NL" sz="2800"/>
              <a:t>Begrijp je deze tekst?</a:t>
            </a:r>
          </a:p>
        </p:txBody>
      </p:sp>
    </p:spTree>
    <p:extLst>
      <p:ext uri="{BB962C8B-B14F-4D97-AF65-F5344CB8AC3E}">
        <p14:creationId xmlns:p14="http://schemas.microsoft.com/office/powerpoint/2010/main" val="33325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235AB-28AC-C372-FEDC-70848E8E1AC1}"/>
              </a:ext>
            </a:extLst>
          </p:cNvPr>
          <p:cNvSpPr>
            <a:spLocks noGrp="1"/>
          </p:cNvSpPr>
          <p:nvPr>
            <p:ph type="title"/>
          </p:nvPr>
        </p:nvSpPr>
        <p:spPr>
          <a:xfrm>
            <a:off x="598206" y="770890"/>
            <a:ext cx="7302779" cy="946815"/>
          </a:xfrm>
        </p:spPr>
        <p:txBody>
          <a:bodyPr>
            <a:normAutofit/>
          </a:bodyPr>
          <a:lstStyle/>
          <a:p>
            <a:r>
              <a:rPr lang="nl-NL" sz="2400"/>
              <a:t>Presentatie Folkert Kuiken</a:t>
            </a:r>
            <a:br>
              <a:rPr lang="nl-NL" sz="2400"/>
            </a:br>
            <a:r>
              <a:rPr lang="nl-NL" sz="2400" err="1"/>
              <a:t>emiritus</a:t>
            </a:r>
            <a:r>
              <a:rPr lang="nl-NL" sz="2400"/>
              <a:t> hoogleraar NT2 en meertaligheid</a:t>
            </a:r>
          </a:p>
        </p:txBody>
      </p:sp>
      <p:sp>
        <p:nvSpPr>
          <p:cNvPr id="6" name="Tekstvak 5">
            <a:extLst>
              <a:ext uri="{FF2B5EF4-FFF2-40B4-BE49-F238E27FC236}">
                <a16:creationId xmlns:a16="http://schemas.microsoft.com/office/drawing/2014/main" id="{7E377DB0-4BE3-F39D-5843-978F981C2487}"/>
              </a:ext>
            </a:extLst>
          </p:cNvPr>
          <p:cNvSpPr txBox="1"/>
          <p:nvPr/>
        </p:nvSpPr>
        <p:spPr>
          <a:xfrm>
            <a:off x="770711" y="4560644"/>
            <a:ext cx="8430936" cy="1477328"/>
          </a:xfrm>
          <a:prstGeom prst="rect">
            <a:avLst/>
          </a:prstGeom>
          <a:noFill/>
        </p:spPr>
        <p:txBody>
          <a:bodyPr wrap="square" rtlCol="0">
            <a:spAutoFit/>
          </a:bodyPr>
          <a:lstStyle/>
          <a:p>
            <a:r>
              <a:rPr lang="nl-NL" b="1">
                <a:solidFill>
                  <a:schemeClr val="accent1"/>
                </a:solidFill>
              </a:rPr>
              <a:t>Een lezer moet 95% van (de lemma’s van) een tekst kennen om de tekst globaal te begrijpen.</a:t>
            </a:r>
          </a:p>
          <a:p>
            <a:endParaRPr lang="nl-NL" b="1">
              <a:solidFill>
                <a:schemeClr val="accent1"/>
              </a:solidFill>
            </a:endParaRPr>
          </a:p>
          <a:p>
            <a:r>
              <a:rPr lang="nl-NL" b="1">
                <a:solidFill>
                  <a:schemeClr val="accent1"/>
                </a:solidFill>
              </a:rPr>
              <a:t>Een willekeurige tekst uit de krant of een algemeen tijdschrift correspondeert met de tekstdekking van ongeveer 5000 woorden.</a:t>
            </a:r>
          </a:p>
        </p:txBody>
      </p:sp>
      <p:sp>
        <p:nvSpPr>
          <p:cNvPr id="4" name="Tekstvak 3">
            <a:extLst>
              <a:ext uri="{FF2B5EF4-FFF2-40B4-BE49-F238E27FC236}">
                <a16:creationId xmlns:a16="http://schemas.microsoft.com/office/drawing/2014/main" id="{F2860E11-58DE-9735-D581-88027A695F9A}"/>
              </a:ext>
            </a:extLst>
          </p:cNvPr>
          <p:cNvSpPr txBox="1"/>
          <p:nvPr/>
        </p:nvSpPr>
        <p:spPr>
          <a:xfrm>
            <a:off x="4202400" y="4230623"/>
            <a:ext cx="2681790" cy="246221"/>
          </a:xfrm>
          <a:prstGeom prst="rect">
            <a:avLst/>
          </a:prstGeom>
          <a:noFill/>
        </p:spPr>
        <p:txBody>
          <a:bodyPr wrap="square" rtlCol="0">
            <a:spAutoFit/>
          </a:bodyPr>
          <a:lstStyle/>
          <a:p>
            <a:r>
              <a:rPr lang="nl-NL" sz="1000"/>
              <a:t>Gedeelte: 18.00 – 22.00</a:t>
            </a:r>
          </a:p>
        </p:txBody>
      </p:sp>
      <p:pic>
        <p:nvPicPr>
          <p:cNvPr id="5" name="Onlinemedia 4" title="Studiedag LOWAN-vo 7 november 2022 | Spreker Folkert Kuiken">
            <a:hlinkClick r:id="" action="ppaction://media"/>
            <a:extLst>
              <a:ext uri="{FF2B5EF4-FFF2-40B4-BE49-F238E27FC236}">
                <a16:creationId xmlns:a16="http://schemas.microsoft.com/office/drawing/2014/main" id="{0DEDA7BA-14C5-5832-1B0F-A9567696ADF6}"/>
              </a:ext>
            </a:extLst>
          </p:cNvPr>
          <p:cNvPicPr>
            <a:picLocks noRot="1" noChangeAspect="1"/>
          </p:cNvPicPr>
          <p:nvPr>
            <a:videoFile r:link="rId1"/>
          </p:nvPr>
        </p:nvPicPr>
        <p:blipFill>
          <a:blip r:embed="rId3"/>
          <a:stretch>
            <a:fillRect/>
          </a:stretch>
        </p:blipFill>
        <p:spPr>
          <a:xfrm>
            <a:off x="3185606" y="1575338"/>
            <a:ext cx="4715379" cy="2664189"/>
          </a:xfrm>
          <a:prstGeom prst="rect">
            <a:avLst/>
          </a:prstGeom>
        </p:spPr>
      </p:pic>
    </p:spTree>
    <p:extLst>
      <p:ext uri="{BB962C8B-B14F-4D97-AF65-F5344CB8AC3E}">
        <p14:creationId xmlns:p14="http://schemas.microsoft.com/office/powerpoint/2010/main" val="8567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F2E97FF-62F2-67D3-F5A9-C26DFE1E3173}"/>
              </a:ext>
            </a:extLst>
          </p:cNvPr>
          <p:cNvSpPr>
            <a:spLocks noGrp="1"/>
          </p:cNvSpPr>
          <p:nvPr>
            <p:ph type="title"/>
          </p:nvPr>
        </p:nvSpPr>
        <p:spPr>
          <a:xfrm>
            <a:off x="615297" y="190411"/>
            <a:ext cx="9220912" cy="741081"/>
          </a:xfrm>
        </p:spPr>
        <p:txBody>
          <a:bodyPr>
            <a:normAutofit fontScale="90000"/>
          </a:bodyPr>
          <a:lstStyle/>
          <a:p>
            <a:r>
              <a:rPr lang="nl-NL" sz="4000" b="1">
                <a:solidFill>
                  <a:schemeClr val="accent1"/>
                </a:solidFill>
              </a:rPr>
              <a:t>Wat maakt de overstap tot een succes?</a:t>
            </a:r>
          </a:p>
        </p:txBody>
      </p:sp>
      <p:sp>
        <p:nvSpPr>
          <p:cNvPr id="5" name="Tijdelijke aanduiding voor inhoud 10">
            <a:extLst>
              <a:ext uri="{FF2B5EF4-FFF2-40B4-BE49-F238E27FC236}">
                <a16:creationId xmlns:a16="http://schemas.microsoft.com/office/drawing/2014/main" id="{3DB06333-3599-36F0-CEC4-39D790C9FADD}"/>
              </a:ext>
            </a:extLst>
          </p:cNvPr>
          <p:cNvSpPr>
            <a:spLocks noGrp="1"/>
          </p:cNvSpPr>
          <p:nvPr>
            <p:ph idx="1"/>
          </p:nvPr>
        </p:nvSpPr>
        <p:spPr>
          <a:xfrm>
            <a:off x="838200" y="1346557"/>
            <a:ext cx="10515600" cy="4351338"/>
          </a:xfrm>
        </p:spPr>
        <p:txBody>
          <a:bodyPr>
            <a:normAutofit/>
          </a:bodyPr>
          <a:lstStyle/>
          <a:p>
            <a:r>
              <a:rPr lang="nl-NL" b="1">
                <a:solidFill>
                  <a:schemeClr val="accent1"/>
                </a:solidFill>
              </a:rPr>
              <a:t>Zie het kind</a:t>
            </a:r>
            <a:endParaRPr lang="nl-NL">
              <a:solidFill>
                <a:schemeClr val="accent1"/>
              </a:solidFill>
            </a:endParaRPr>
          </a:p>
          <a:p>
            <a:pPr marL="0" indent="0">
              <a:buNone/>
            </a:pPr>
            <a:r>
              <a:rPr lang="nl-NL">
                <a:solidFill>
                  <a:schemeClr val="accent1"/>
                </a:solidFill>
              </a:rPr>
              <a:t>	“Mevrouw, ik ben ineens zo anders. In de EOA was ik gelijk.”</a:t>
            </a:r>
          </a:p>
          <a:p>
            <a:endParaRPr lang="nl-NL">
              <a:solidFill>
                <a:schemeClr val="accent1"/>
              </a:solidFill>
            </a:endParaRPr>
          </a:p>
          <a:p>
            <a:r>
              <a:rPr lang="nl-NL" b="1">
                <a:solidFill>
                  <a:schemeClr val="accent1"/>
                </a:solidFill>
              </a:rPr>
              <a:t>Zet het kind dichtbij je</a:t>
            </a:r>
          </a:p>
          <a:p>
            <a:pPr marL="0" indent="0">
              <a:buNone/>
            </a:pPr>
            <a:r>
              <a:rPr lang="nl-NL">
                <a:solidFill>
                  <a:schemeClr val="accent1"/>
                </a:solidFill>
              </a:rPr>
              <a:t>	“Het is zo’n lawaai in de klas. Ik kan me niet concentreren.”</a:t>
            </a:r>
          </a:p>
          <a:p>
            <a:endParaRPr lang="nl-NL">
              <a:solidFill>
                <a:schemeClr val="accent1"/>
              </a:solidFill>
            </a:endParaRPr>
          </a:p>
          <a:p>
            <a:r>
              <a:rPr lang="nl-NL" b="1">
                <a:solidFill>
                  <a:schemeClr val="accent1"/>
                </a:solidFill>
              </a:rPr>
              <a:t>Selecteer je lesstof</a:t>
            </a:r>
          </a:p>
          <a:p>
            <a:pPr marL="0" indent="0">
              <a:buNone/>
            </a:pPr>
            <a:r>
              <a:rPr lang="nl-NL">
                <a:solidFill>
                  <a:schemeClr val="accent1"/>
                </a:solidFill>
              </a:rPr>
              <a:t>	“Ik moet dit hele boek kennen want ik krijg een grammaticatoets 	over het hele boek maar ik ben pas net in de klas.” </a:t>
            </a:r>
          </a:p>
          <a:p>
            <a:pPr marL="0" indent="0">
              <a:buNone/>
            </a:pPr>
            <a:endParaRPr lang="nl-NL">
              <a:solidFill>
                <a:schemeClr val="accent1"/>
              </a:solidFill>
            </a:endParaRPr>
          </a:p>
          <a:p>
            <a:pPr marL="0" indent="0">
              <a:buNone/>
            </a:pPr>
            <a:endParaRPr lang="nl-NL">
              <a:solidFill>
                <a:schemeClr val="accent1"/>
              </a:solidFill>
            </a:endParaRPr>
          </a:p>
          <a:p>
            <a:pPr marL="0" indent="0">
              <a:buNone/>
            </a:pPr>
            <a:endParaRPr lang="nl-NL">
              <a:solidFill>
                <a:schemeClr val="accent1"/>
              </a:solidFill>
            </a:endParaRPr>
          </a:p>
        </p:txBody>
      </p:sp>
    </p:spTree>
    <p:extLst>
      <p:ext uri="{BB962C8B-B14F-4D97-AF65-F5344CB8AC3E}">
        <p14:creationId xmlns:p14="http://schemas.microsoft.com/office/powerpoint/2010/main" val="198203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6113084-5A46-6D7D-4738-5F15685FC9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7062B5-8245-9B71-1A10-75C169C40C78}"/>
              </a:ext>
            </a:extLst>
          </p:cNvPr>
          <p:cNvSpPr>
            <a:spLocks noGrp="1"/>
          </p:cNvSpPr>
          <p:nvPr>
            <p:ph type="title"/>
          </p:nvPr>
        </p:nvSpPr>
        <p:spPr>
          <a:xfrm>
            <a:off x="1394233" y="1204111"/>
            <a:ext cx="5110255" cy="5214796"/>
          </a:xfrm>
          <a:solidFill>
            <a:schemeClr val="bg1">
              <a:lumMod val="95000"/>
            </a:schemeClr>
          </a:solidFill>
        </p:spPr>
        <p:txBody>
          <a:bodyPr vert="horz" lIns="91440" tIns="45720" rIns="91440" bIns="45720" rtlCol="0" anchor="t">
            <a:normAutofit/>
          </a:bodyPr>
          <a:lstStyle/>
          <a:p>
            <a:br>
              <a:rPr lang="en-US" sz="1300" b="1"/>
            </a:br>
            <a:r>
              <a:rPr lang="en-US" sz="1300"/>
              <a:t>	</a:t>
            </a:r>
            <a:r>
              <a:rPr lang="en-US" sz="1800" b="1"/>
              <a:t>Welkom</a:t>
            </a:r>
            <a:br>
              <a:rPr lang="en-US" sz="1800"/>
            </a:br>
            <a:br>
              <a:rPr lang="en-US" sz="1800"/>
            </a:br>
            <a:r>
              <a:rPr lang="en-US" sz="1800"/>
              <a:t>	</a:t>
            </a:r>
            <a:br>
              <a:rPr lang="en-US" sz="1800"/>
            </a:br>
            <a:r>
              <a:rPr lang="en-US" sz="1800"/>
              <a:t>	</a:t>
            </a:r>
            <a:r>
              <a:rPr lang="en-US" sz="1800" b="1" err="1"/>
              <a:t>Presentatie</a:t>
            </a:r>
            <a:br>
              <a:rPr lang="en-US" sz="1800" b="1"/>
            </a:br>
            <a:br>
              <a:rPr lang="en-US" sz="1800"/>
            </a:br>
            <a:r>
              <a:rPr lang="en-US" sz="1800"/>
              <a:t>	Stand van </a:t>
            </a:r>
            <a:r>
              <a:rPr lang="en-US" sz="1800" err="1"/>
              <a:t>zaken</a:t>
            </a:r>
            <a:r>
              <a:rPr lang="en-US" sz="1800"/>
              <a:t> – 25 </a:t>
            </a:r>
            <a:r>
              <a:rPr lang="en-US" sz="1800" err="1"/>
              <a:t>minuten</a:t>
            </a:r>
            <a:br>
              <a:rPr lang="en-US" sz="1800"/>
            </a:br>
            <a:r>
              <a:rPr lang="en-US" sz="1800"/>
              <a:t>		</a:t>
            </a:r>
            <a:br>
              <a:rPr lang="en-US" sz="1800"/>
            </a:br>
            <a:r>
              <a:rPr lang="en-US" sz="1800"/>
              <a:t>		Wat </a:t>
            </a:r>
            <a:r>
              <a:rPr lang="en-US" sz="1800" err="1"/>
              <a:t>ging</a:t>
            </a:r>
            <a:r>
              <a:rPr lang="en-US" sz="1800"/>
              <a:t> er </a:t>
            </a:r>
            <a:r>
              <a:rPr lang="en-US" sz="1800" err="1"/>
              <a:t>echt</a:t>
            </a:r>
            <a:r>
              <a:rPr lang="en-US" sz="1800"/>
              <a:t> </a:t>
            </a:r>
            <a:r>
              <a:rPr lang="en-US" sz="1800" err="1"/>
              <a:t>goed</a:t>
            </a:r>
            <a:r>
              <a:rPr lang="en-US" sz="1800"/>
              <a:t>?</a:t>
            </a:r>
            <a:br>
              <a:rPr lang="en-US" sz="1800"/>
            </a:br>
            <a:r>
              <a:rPr lang="en-US" sz="1800"/>
              <a:t>		Wat </a:t>
            </a:r>
            <a:r>
              <a:rPr lang="en-US" sz="1800" err="1"/>
              <a:t>wil</a:t>
            </a:r>
            <a:r>
              <a:rPr lang="en-US" sz="1800"/>
              <a:t> je </a:t>
            </a:r>
            <a:r>
              <a:rPr lang="en-US" sz="1800" err="1"/>
              <a:t>verbeteren</a:t>
            </a:r>
            <a:r>
              <a:rPr lang="en-US" sz="1800"/>
              <a:t>?</a:t>
            </a:r>
            <a:br>
              <a:rPr lang="en-US" sz="1800"/>
            </a:br>
            <a:br>
              <a:rPr lang="en-US" sz="1800"/>
            </a:br>
            <a:r>
              <a:rPr lang="en-US" sz="1800"/>
              <a:t>	De TOA </a:t>
            </a:r>
            <a:r>
              <a:rPr lang="en-US" sz="1800" err="1"/>
              <a:t>en</a:t>
            </a:r>
            <a:r>
              <a:rPr lang="en-US" sz="1800"/>
              <a:t> de </a:t>
            </a:r>
            <a:r>
              <a:rPr lang="en-US" sz="1800" err="1"/>
              <a:t>vakdocent</a:t>
            </a:r>
            <a:r>
              <a:rPr lang="en-US" sz="1800"/>
              <a:t> – 25 </a:t>
            </a:r>
            <a:r>
              <a:rPr lang="en-US" sz="1800" err="1"/>
              <a:t>minuten</a:t>
            </a:r>
            <a:br>
              <a:rPr lang="en-US" sz="1800"/>
            </a:br>
            <a:r>
              <a:rPr lang="en-US" sz="1800"/>
              <a:t>		PP </a:t>
            </a:r>
            <a:r>
              <a:rPr lang="en-US" sz="1800" err="1"/>
              <a:t>voor</a:t>
            </a:r>
            <a:r>
              <a:rPr lang="en-US" sz="1800"/>
              <a:t> </a:t>
            </a:r>
            <a:r>
              <a:rPr lang="en-US" sz="1800" err="1"/>
              <a:t>collega’s</a:t>
            </a:r>
            <a:br>
              <a:rPr lang="en-US" sz="1800"/>
            </a:br>
            <a:r>
              <a:rPr lang="en-US" sz="1800"/>
              <a:t>		brochure </a:t>
            </a:r>
            <a:br>
              <a:rPr lang="en-US" sz="1800"/>
            </a:br>
            <a:r>
              <a:rPr lang="en-US" sz="1800"/>
              <a:t>	</a:t>
            </a:r>
            <a:r>
              <a:rPr lang="en-US" sz="1800" b="1" err="1"/>
              <a:t>Pauze</a:t>
            </a:r>
            <a:br>
              <a:rPr lang="en-US" sz="1800"/>
            </a:br>
            <a:br>
              <a:rPr lang="en-US" sz="1800"/>
            </a:br>
            <a:r>
              <a:rPr lang="en-US" sz="1800"/>
              <a:t>	</a:t>
            </a:r>
            <a:r>
              <a:rPr lang="en-US" sz="1800" err="1"/>
              <a:t>Opstellen</a:t>
            </a:r>
            <a:r>
              <a:rPr lang="en-US" sz="1800"/>
              <a:t> plan van </a:t>
            </a:r>
            <a:r>
              <a:rPr lang="en-US" sz="1800" err="1"/>
              <a:t>aanpak</a:t>
            </a:r>
            <a:br>
              <a:rPr lang="en-US" sz="1800"/>
            </a:br>
            <a:r>
              <a:rPr lang="en-US" sz="1800"/>
              <a:t>	</a:t>
            </a:r>
            <a:br>
              <a:rPr lang="en-US" sz="1800"/>
            </a:br>
            <a:r>
              <a:rPr lang="en-US" sz="1800"/>
              <a:t>	</a:t>
            </a:r>
            <a:r>
              <a:rPr lang="en-US" sz="1800" b="1" err="1"/>
              <a:t>afsluiting</a:t>
            </a:r>
            <a:endParaRPr lang="en-US" sz="1800" b="1"/>
          </a:p>
        </p:txBody>
      </p:sp>
      <p:sp>
        <p:nvSpPr>
          <p:cNvPr id="46" name="Content Placeholder 13">
            <a:extLst>
              <a:ext uri="{FF2B5EF4-FFF2-40B4-BE49-F238E27FC236}">
                <a16:creationId xmlns:a16="http://schemas.microsoft.com/office/drawing/2014/main" id="{569A6B90-50E0-38ED-6410-BA25E1D4003D}"/>
              </a:ext>
            </a:extLst>
          </p:cNvPr>
          <p:cNvSpPr>
            <a:spLocks noGrp="1"/>
          </p:cNvSpPr>
          <p:nvPr>
            <p:ph idx="1"/>
          </p:nvPr>
        </p:nvSpPr>
        <p:spPr>
          <a:xfrm>
            <a:off x="2109457" y="696444"/>
            <a:ext cx="3446787" cy="507667"/>
          </a:xfrm>
        </p:spPr>
        <p:txBody>
          <a:bodyPr vert="horz" lIns="91440" tIns="45720" rIns="91440" bIns="45720" rtlCol="0">
            <a:normAutofit/>
          </a:bodyPr>
          <a:lstStyle/>
          <a:p>
            <a:pPr marL="0" indent="0">
              <a:spcAft>
                <a:spcPts val="600"/>
              </a:spcAft>
              <a:buNone/>
            </a:pPr>
            <a:r>
              <a:rPr lang="en-US" sz="2200" b="1" err="1"/>
              <a:t>Programma</a:t>
            </a:r>
            <a:endParaRPr lang="en-US" sz="2200"/>
          </a:p>
        </p:txBody>
      </p:sp>
      <p:pic>
        <p:nvPicPr>
          <p:cNvPr id="10" name="Tijdelijke aanduiding voor inhoud 4" descr="Afbeelding met tekst, schermopname, persoon, Menselijk gezicht&#10;&#10;Automatisch gegenereerde beschrijving">
            <a:extLst>
              <a:ext uri="{FF2B5EF4-FFF2-40B4-BE49-F238E27FC236}">
                <a16:creationId xmlns:a16="http://schemas.microsoft.com/office/drawing/2014/main" id="{A324EF96-3F9D-906F-21D7-50759CC18676}"/>
              </a:ext>
            </a:extLst>
          </p:cNvPr>
          <p:cNvPicPr>
            <a:picLocks noChangeAspect="1"/>
          </p:cNvPicPr>
          <p:nvPr/>
        </p:nvPicPr>
        <p:blipFill>
          <a:blip r:embed="rId2"/>
          <a:srcRect l="24056" t="33161" r="22054" b="24937"/>
          <a:stretch/>
        </p:blipFill>
        <p:spPr>
          <a:xfrm rot="814238">
            <a:off x="8150272" y="612281"/>
            <a:ext cx="3832943" cy="1157555"/>
          </a:xfrm>
          <a:prstGeom prst="rect">
            <a:avLst/>
          </a:prstGeom>
        </p:spPr>
      </p:pic>
    </p:spTree>
    <p:extLst>
      <p:ext uri="{BB962C8B-B14F-4D97-AF65-F5344CB8AC3E}">
        <p14:creationId xmlns:p14="http://schemas.microsoft.com/office/powerpoint/2010/main" val="41725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3AA0A56-ED50-4C2E-84F0-A2E9FCFD121B}"/>
              </a:ext>
            </a:extLst>
          </p:cNvPr>
          <p:cNvSpPr txBox="1"/>
          <p:nvPr/>
        </p:nvSpPr>
        <p:spPr>
          <a:xfrm>
            <a:off x="2351314" y="466531"/>
            <a:ext cx="7007290" cy="523220"/>
          </a:xfrm>
          <a:prstGeom prst="rect">
            <a:avLst/>
          </a:prstGeom>
          <a:noFill/>
        </p:spPr>
        <p:txBody>
          <a:bodyPr wrap="square" rtlCol="0">
            <a:spAutoFit/>
          </a:bodyPr>
          <a:lstStyle/>
          <a:p>
            <a:r>
              <a:rPr lang="nl-NL" sz="2800" b="1">
                <a:solidFill>
                  <a:schemeClr val="accent1"/>
                </a:solidFill>
              </a:rPr>
              <a:t>Uitleg en instructie begrijpen</a:t>
            </a:r>
          </a:p>
        </p:txBody>
      </p:sp>
      <p:sp>
        <p:nvSpPr>
          <p:cNvPr id="4" name="Rechthoek 3">
            <a:extLst>
              <a:ext uri="{FF2B5EF4-FFF2-40B4-BE49-F238E27FC236}">
                <a16:creationId xmlns:a16="http://schemas.microsoft.com/office/drawing/2014/main" id="{A63C4A3C-C07A-4543-97CE-B7D8EAF6FE5F}"/>
              </a:ext>
            </a:extLst>
          </p:cNvPr>
          <p:cNvSpPr/>
          <p:nvPr/>
        </p:nvSpPr>
        <p:spPr>
          <a:xfrm>
            <a:off x="2806959" y="5483528"/>
            <a:ext cx="6096000" cy="646331"/>
          </a:xfrm>
          <a:prstGeom prst="rect">
            <a:avLst/>
          </a:prstGeom>
        </p:spPr>
        <p:txBody>
          <a:bodyPr>
            <a:spAutoFit/>
          </a:bodyPr>
          <a:lstStyle/>
          <a:p>
            <a:r>
              <a:rPr lang="nl-NL">
                <a:hlinkClick r:id="rId3"/>
              </a:rPr>
              <a:t>https://www.youtube.com/watch?v=fDoc8VJIfQ4&amp;feature=emb_title</a:t>
            </a:r>
            <a:endParaRPr lang="nl-NL"/>
          </a:p>
        </p:txBody>
      </p:sp>
      <p:pic>
        <p:nvPicPr>
          <p:cNvPr id="5" name="Afbeelding 4" descr="Homepage Newton">
            <a:hlinkClick r:id="rId4"/>
            <a:extLst>
              <a:ext uri="{FF2B5EF4-FFF2-40B4-BE49-F238E27FC236}">
                <a16:creationId xmlns:a16="http://schemas.microsoft.com/office/drawing/2014/main" id="{6037877E-182B-4517-A590-F0382FDE0B7B}"/>
              </a:ext>
            </a:extLst>
          </p:cNvPr>
          <p:cNvPicPr/>
          <p:nvPr/>
        </p:nvPicPr>
        <p:blipFill rotWithShape="1">
          <a:blip r:embed="rId5">
            <a:extLst>
              <a:ext uri="{28A0092B-C50C-407E-A947-70E740481C1C}">
                <a14:useLocalDpi xmlns:a14="http://schemas.microsoft.com/office/drawing/2010/main" val="0"/>
              </a:ext>
            </a:extLst>
          </a:blip>
          <a:srcRect t="7406" b="8785"/>
          <a:stretch/>
        </p:blipFill>
        <p:spPr bwMode="auto">
          <a:xfrm>
            <a:off x="9953042" y="155239"/>
            <a:ext cx="2092634" cy="461604"/>
          </a:xfrm>
          <a:prstGeom prst="rect">
            <a:avLst/>
          </a:prstGeom>
          <a:noFill/>
          <a:ln>
            <a:noFill/>
          </a:ln>
          <a:extLst>
            <a:ext uri="{53640926-AAD7-44D8-BBD7-CCE9431645EC}">
              <a14:shadowObscured xmlns:a14="http://schemas.microsoft.com/office/drawing/2010/main"/>
            </a:ext>
          </a:extLst>
        </p:spPr>
      </p:pic>
      <p:pic>
        <p:nvPicPr>
          <p:cNvPr id="6" name="Onlinemedia 5" title="LOWAN | Handreiking: Uitleg en instructie begrijpen">
            <a:hlinkClick r:id="" action="ppaction://media"/>
            <a:extLst>
              <a:ext uri="{FF2B5EF4-FFF2-40B4-BE49-F238E27FC236}">
                <a16:creationId xmlns:a16="http://schemas.microsoft.com/office/drawing/2014/main" id="{E407DBD8-4ED6-7395-E3D8-3C9017902E50}"/>
              </a:ext>
            </a:extLst>
          </p:cNvPr>
          <p:cNvPicPr>
            <a:picLocks noRot="1" noChangeAspect="1"/>
          </p:cNvPicPr>
          <p:nvPr>
            <a:videoFile r:link="rId1"/>
          </p:nvPr>
        </p:nvPicPr>
        <p:blipFill>
          <a:blip r:embed="rId6"/>
          <a:stretch>
            <a:fillRect/>
          </a:stretch>
        </p:blipFill>
        <p:spPr>
          <a:xfrm>
            <a:off x="2280976" y="1402684"/>
            <a:ext cx="6212114" cy="3509844"/>
          </a:xfrm>
          <a:prstGeom prst="rect">
            <a:avLst/>
          </a:prstGeom>
        </p:spPr>
      </p:pic>
    </p:spTree>
    <p:extLst>
      <p:ext uri="{BB962C8B-B14F-4D97-AF65-F5344CB8AC3E}">
        <p14:creationId xmlns:p14="http://schemas.microsoft.com/office/powerpoint/2010/main" val="15482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4536F-CABF-33D2-F469-414AAB256AE9}"/>
              </a:ext>
            </a:extLst>
          </p:cNvPr>
          <p:cNvSpPr>
            <a:spLocks noGrp="1"/>
          </p:cNvSpPr>
          <p:nvPr>
            <p:ph type="title"/>
          </p:nvPr>
        </p:nvSpPr>
        <p:spPr/>
        <p:txBody>
          <a:bodyPr>
            <a:normAutofit fontScale="90000"/>
          </a:bodyPr>
          <a:lstStyle/>
          <a:p>
            <a:r>
              <a:rPr lang="nl-NL"/>
              <a:t>Faciliteiten (bij jou op school)</a:t>
            </a:r>
          </a:p>
        </p:txBody>
      </p:sp>
      <p:sp>
        <p:nvSpPr>
          <p:cNvPr id="3" name="Tijdelijke aanduiding voor inhoud 2">
            <a:extLst>
              <a:ext uri="{FF2B5EF4-FFF2-40B4-BE49-F238E27FC236}">
                <a16:creationId xmlns:a16="http://schemas.microsoft.com/office/drawing/2014/main" id="{8D1DE5A6-2175-4F32-7B5D-A8F4F5FAF299}"/>
              </a:ext>
            </a:extLst>
          </p:cNvPr>
          <p:cNvSpPr>
            <a:spLocks noGrp="1"/>
          </p:cNvSpPr>
          <p:nvPr>
            <p:ph idx="1"/>
          </p:nvPr>
        </p:nvSpPr>
        <p:spPr/>
        <p:txBody>
          <a:bodyPr/>
          <a:lstStyle/>
          <a:p>
            <a:r>
              <a:rPr lang="nl-NL"/>
              <a:t>6 jaar recht op ondersteuning</a:t>
            </a:r>
          </a:p>
          <a:p>
            <a:r>
              <a:rPr lang="nl-NL"/>
              <a:t>Tijdverlenging</a:t>
            </a:r>
          </a:p>
          <a:p>
            <a:r>
              <a:rPr lang="nl-NL"/>
              <a:t>Woordenboeken</a:t>
            </a:r>
          </a:p>
          <a:p>
            <a:endParaRPr lang="nl-NL"/>
          </a:p>
          <a:p>
            <a:r>
              <a:rPr lang="nl-NL"/>
              <a:t>Ondersteuningslessen (….)</a:t>
            </a:r>
          </a:p>
        </p:txBody>
      </p:sp>
    </p:spTree>
    <p:extLst>
      <p:ext uri="{BB962C8B-B14F-4D97-AF65-F5344CB8AC3E}">
        <p14:creationId xmlns:p14="http://schemas.microsoft.com/office/powerpoint/2010/main" val="388409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E29F8-421C-F7E1-B54C-6B7355E980AF}"/>
              </a:ext>
            </a:extLst>
          </p:cNvPr>
          <p:cNvSpPr>
            <a:spLocks noGrp="1"/>
          </p:cNvSpPr>
          <p:nvPr>
            <p:ph type="title"/>
          </p:nvPr>
        </p:nvSpPr>
        <p:spPr>
          <a:xfrm>
            <a:off x="606752" y="266689"/>
            <a:ext cx="7217321" cy="707532"/>
          </a:xfrm>
        </p:spPr>
        <p:txBody>
          <a:bodyPr/>
          <a:lstStyle/>
          <a:p>
            <a:r>
              <a:rPr lang="nl-NL" sz="4000" b="1">
                <a:solidFill>
                  <a:schemeClr val="accent1"/>
                </a:solidFill>
              </a:rPr>
              <a:t>Wat zijn de problemen?</a:t>
            </a:r>
            <a:endParaRPr lang="nl-NL">
              <a:solidFill>
                <a:schemeClr val="accent1"/>
              </a:solidFill>
            </a:endParaRPr>
          </a:p>
        </p:txBody>
      </p:sp>
      <p:sp>
        <p:nvSpPr>
          <p:cNvPr id="4" name="Tekstvak 3">
            <a:extLst>
              <a:ext uri="{FF2B5EF4-FFF2-40B4-BE49-F238E27FC236}">
                <a16:creationId xmlns:a16="http://schemas.microsoft.com/office/drawing/2014/main" id="{CB24BDA7-6434-E2C3-F885-D606AEAD61B6}"/>
              </a:ext>
            </a:extLst>
          </p:cNvPr>
          <p:cNvSpPr txBox="1"/>
          <p:nvPr/>
        </p:nvSpPr>
        <p:spPr>
          <a:xfrm>
            <a:off x="893714" y="1345121"/>
            <a:ext cx="6643396" cy="461665"/>
          </a:xfrm>
          <a:prstGeom prst="rect">
            <a:avLst/>
          </a:prstGeom>
          <a:noFill/>
        </p:spPr>
        <p:txBody>
          <a:bodyPr wrap="square" rtlCol="0">
            <a:spAutoFit/>
          </a:bodyPr>
          <a:lstStyle/>
          <a:p>
            <a:r>
              <a:rPr lang="nl-NL" sz="2400" b="1"/>
              <a:t>Hij begrijpt het niet.</a:t>
            </a:r>
          </a:p>
        </p:txBody>
      </p:sp>
      <p:sp>
        <p:nvSpPr>
          <p:cNvPr id="5" name="Tekstvak 4">
            <a:extLst>
              <a:ext uri="{FF2B5EF4-FFF2-40B4-BE49-F238E27FC236}">
                <a16:creationId xmlns:a16="http://schemas.microsoft.com/office/drawing/2014/main" id="{B3FDF9E0-939E-C488-85BE-31FBC8532D40}"/>
              </a:ext>
            </a:extLst>
          </p:cNvPr>
          <p:cNvSpPr txBox="1"/>
          <p:nvPr/>
        </p:nvSpPr>
        <p:spPr>
          <a:xfrm>
            <a:off x="893714" y="1877209"/>
            <a:ext cx="5558361" cy="923330"/>
          </a:xfrm>
          <a:prstGeom prst="rect">
            <a:avLst/>
          </a:prstGeom>
          <a:noFill/>
        </p:spPr>
        <p:txBody>
          <a:bodyPr wrap="square" rtlCol="0">
            <a:spAutoFit/>
          </a:bodyPr>
          <a:lstStyle/>
          <a:p>
            <a:pPr marL="285750" indent="-285750">
              <a:buFontTx/>
              <a:buChar char="-"/>
            </a:pPr>
            <a:r>
              <a:rPr lang="nl-NL"/>
              <a:t>De instructie?</a:t>
            </a:r>
          </a:p>
          <a:p>
            <a:pPr marL="285750" indent="-285750">
              <a:buFontTx/>
              <a:buChar char="-"/>
            </a:pPr>
            <a:r>
              <a:rPr lang="nl-NL"/>
              <a:t>De tekst in het schoolboek?</a:t>
            </a:r>
          </a:p>
          <a:p>
            <a:pPr marL="285750" indent="-285750">
              <a:buFontTx/>
              <a:buChar char="-"/>
            </a:pPr>
            <a:r>
              <a:rPr lang="nl-NL"/>
              <a:t>Hoe de lessen op de nieuwe school werken?</a:t>
            </a:r>
          </a:p>
        </p:txBody>
      </p:sp>
      <p:sp>
        <p:nvSpPr>
          <p:cNvPr id="6" name="Tekstvak 5">
            <a:extLst>
              <a:ext uri="{FF2B5EF4-FFF2-40B4-BE49-F238E27FC236}">
                <a16:creationId xmlns:a16="http://schemas.microsoft.com/office/drawing/2014/main" id="{9BB43058-B333-A76A-101D-F9EB98CF6A4E}"/>
              </a:ext>
            </a:extLst>
          </p:cNvPr>
          <p:cNvSpPr txBox="1"/>
          <p:nvPr/>
        </p:nvSpPr>
        <p:spPr>
          <a:xfrm>
            <a:off x="893714" y="3357861"/>
            <a:ext cx="5103844" cy="461665"/>
          </a:xfrm>
          <a:prstGeom prst="rect">
            <a:avLst/>
          </a:prstGeom>
          <a:noFill/>
        </p:spPr>
        <p:txBody>
          <a:bodyPr wrap="square" rtlCol="0">
            <a:spAutoFit/>
          </a:bodyPr>
          <a:lstStyle/>
          <a:p>
            <a:r>
              <a:rPr lang="nl-NL" sz="2400" b="1"/>
              <a:t>Hij kan het niet.</a:t>
            </a:r>
          </a:p>
        </p:txBody>
      </p:sp>
      <p:sp>
        <p:nvSpPr>
          <p:cNvPr id="7" name="Tekstvak 6">
            <a:extLst>
              <a:ext uri="{FF2B5EF4-FFF2-40B4-BE49-F238E27FC236}">
                <a16:creationId xmlns:a16="http://schemas.microsoft.com/office/drawing/2014/main" id="{EF313252-A6F2-19F3-3C16-44F63634FDEF}"/>
              </a:ext>
            </a:extLst>
          </p:cNvPr>
          <p:cNvSpPr txBox="1"/>
          <p:nvPr/>
        </p:nvSpPr>
        <p:spPr>
          <a:xfrm>
            <a:off x="893714" y="3968608"/>
            <a:ext cx="6827878" cy="2031325"/>
          </a:xfrm>
          <a:prstGeom prst="rect">
            <a:avLst/>
          </a:prstGeom>
          <a:noFill/>
        </p:spPr>
        <p:txBody>
          <a:bodyPr wrap="square" rtlCol="0">
            <a:spAutoFit/>
          </a:bodyPr>
          <a:lstStyle/>
          <a:p>
            <a:pPr marL="285750" indent="-285750">
              <a:buFontTx/>
              <a:buChar char="-"/>
            </a:pPr>
            <a:r>
              <a:rPr lang="nl-NL"/>
              <a:t>Nog niet?</a:t>
            </a:r>
          </a:p>
          <a:p>
            <a:pPr marL="285750" indent="-285750">
              <a:buFontTx/>
              <a:buChar char="-"/>
            </a:pPr>
            <a:r>
              <a:rPr lang="nl-NL"/>
              <a:t>Begrijpt hij de betekenis niet van de woorden?</a:t>
            </a:r>
          </a:p>
          <a:p>
            <a:pPr marL="285750" indent="-285750">
              <a:buFontTx/>
              <a:buChar char="-"/>
            </a:pPr>
            <a:r>
              <a:rPr lang="nl-NL"/>
              <a:t>Kan hij niet lezen?</a:t>
            </a:r>
          </a:p>
          <a:p>
            <a:pPr marL="285750" indent="-285750">
              <a:buFontTx/>
              <a:buChar char="-"/>
            </a:pPr>
            <a:r>
              <a:rPr lang="nl-NL"/>
              <a:t>Spreekt hij de woorden wellicht anders uit?</a:t>
            </a:r>
          </a:p>
          <a:p>
            <a:pPr marL="285750" indent="-285750">
              <a:buFontTx/>
              <a:buChar char="-"/>
            </a:pPr>
            <a:r>
              <a:rPr lang="nl-NL"/>
              <a:t>Heeft hij last van de herrie in de klas?</a:t>
            </a:r>
          </a:p>
          <a:p>
            <a:pPr marL="285750" indent="-285750">
              <a:buFontTx/>
              <a:buChar char="-"/>
            </a:pPr>
            <a:r>
              <a:rPr lang="nl-NL"/>
              <a:t>Is hij bang en kan hij daarom zich niet concentreren?</a:t>
            </a:r>
          </a:p>
          <a:p>
            <a:pPr marL="285750" indent="-285750">
              <a:buFontTx/>
              <a:buChar char="-"/>
            </a:pPr>
            <a:endParaRPr lang="nl-NL"/>
          </a:p>
        </p:txBody>
      </p:sp>
    </p:spTree>
    <p:extLst>
      <p:ext uri="{BB962C8B-B14F-4D97-AF65-F5344CB8AC3E}">
        <p14:creationId xmlns:p14="http://schemas.microsoft.com/office/powerpoint/2010/main" val="33147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FAF2F-9598-9475-2EA4-72F719F28690}"/>
              </a:ext>
            </a:extLst>
          </p:cNvPr>
          <p:cNvSpPr>
            <a:spLocks noGrp="1"/>
          </p:cNvSpPr>
          <p:nvPr>
            <p:ph type="title"/>
          </p:nvPr>
        </p:nvSpPr>
        <p:spPr/>
        <p:txBody>
          <a:bodyPr>
            <a:normAutofit fontScale="90000"/>
          </a:bodyPr>
          <a:lstStyle/>
          <a:p>
            <a:r>
              <a:rPr lang="nl-NL"/>
              <a:t>Hoe leg je een nieuw begrip uit?</a:t>
            </a:r>
          </a:p>
        </p:txBody>
      </p:sp>
      <p:sp>
        <p:nvSpPr>
          <p:cNvPr id="3" name="Tijdelijke aanduiding voor inhoud 2">
            <a:extLst>
              <a:ext uri="{FF2B5EF4-FFF2-40B4-BE49-F238E27FC236}">
                <a16:creationId xmlns:a16="http://schemas.microsoft.com/office/drawing/2014/main" id="{DE09D5AD-3A61-B3FB-E394-84E2AD41E45E}"/>
              </a:ext>
            </a:extLst>
          </p:cNvPr>
          <p:cNvSpPr>
            <a:spLocks noGrp="1"/>
          </p:cNvSpPr>
          <p:nvPr>
            <p:ph idx="1"/>
          </p:nvPr>
        </p:nvSpPr>
        <p:spPr>
          <a:xfrm>
            <a:off x="633517" y="1886551"/>
            <a:ext cx="7335835" cy="3601212"/>
          </a:xfrm>
        </p:spPr>
        <p:txBody>
          <a:bodyPr/>
          <a:lstStyle/>
          <a:p>
            <a:r>
              <a:rPr lang="nl-NL"/>
              <a:t>Leg het begrip uit met woorden, tekst.</a:t>
            </a:r>
          </a:p>
          <a:p>
            <a:r>
              <a:rPr lang="nl-NL"/>
              <a:t>Leg uit met een afbeelding, indien mogelijk.</a:t>
            </a:r>
          </a:p>
          <a:p>
            <a:r>
              <a:rPr lang="nl-NL"/>
              <a:t>Laat het begrip opzoeken (digitaal of in een woordenboek)</a:t>
            </a:r>
          </a:p>
          <a:p>
            <a:r>
              <a:rPr lang="nl-NL"/>
              <a:t>Laat het begrip in het woordenschrift opschrijven.</a:t>
            </a:r>
          </a:p>
          <a:p>
            <a:r>
              <a:rPr lang="nl-NL"/>
              <a:t>Is het een cruciaal begrip, vraag het dan terug en geef door aan de collega die bijles geeft.</a:t>
            </a:r>
          </a:p>
        </p:txBody>
      </p:sp>
    </p:spTree>
    <p:extLst>
      <p:ext uri="{BB962C8B-B14F-4D97-AF65-F5344CB8AC3E}">
        <p14:creationId xmlns:p14="http://schemas.microsoft.com/office/powerpoint/2010/main" val="203289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77777DE-428D-F76C-B84A-7505DC9611CC}"/>
              </a:ext>
            </a:extLst>
          </p:cNvPr>
          <p:cNvSpPr>
            <a:spLocks noGrp="1"/>
          </p:cNvSpPr>
          <p:nvPr>
            <p:ph idx="1"/>
          </p:nvPr>
        </p:nvSpPr>
        <p:spPr>
          <a:xfrm>
            <a:off x="1411183" y="1390894"/>
            <a:ext cx="7335835" cy="3601212"/>
          </a:xfrm>
        </p:spPr>
        <p:txBody>
          <a:bodyPr>
            <a:normAutofit fontScale="77500" lnSpcReduction="20000"/>
          </a:bodyPr>
          <a:lstStyle/>
          <a:p>
            <a:pPr marL="0" indent="0">
              <a:buNone/>
            </a:pPr>
            <a:r>
              <a:rPr lang="nl-NL" sz="3600" b="1">
                <a:solidFill>
                  <a:schemeClr val="accent1"/>
                </a:solidFill>
              </a:rPr>
              <a:t>Neem een toa-leerling in gedachte</a:t>
            </a:r>
          </a:p>
          <a:p>
            <a:endParaRPr lang="nl-NL">
              <a:solidFill>
                <a:schemeClr val="accent1"/>
              </a:solidFill>
            </a:endParaRPr>
          </a:p>
          <a:p>
            <a:r>
              <a:rPr lang="nl-NL">
                <a:solidFill>
                  <a:schemeClr val="accent1"/>
                </a:solidFill>
              </a:rPr>
              <a:t>Probleem? 	*instructie</a:t>
            </a:r>
          </a:p>
          <a:p>
            <a:r>
              <a:rPr lang="nl-NL">
                <a:solidFill>
                  <a:schemeClr val="accent1"/>
                </a:solidFill>
              </a:rPr>
              <a:t>		*zwakke lezer</a:t>
            </a:r>
          </a:p>
          <a:p>
            <a:r>
              <a:rPr lang="nl-NL">
                <a:solidFill>
                  <a:schemeClr val="accent1"/>
                </a:solidFill>
              </a:rPr>
              <a:t>		*woordenschat</a:t>
            </a:r>
          </a:p>
          <a:p>
            <a:r>
              <a:rPr lang="nl-NL">
                <a:solidFill>
                  <a:schemeClr val="accent1"/>
                </a:solidFill>
              </a:rPr>
              <a:t>		*hiaten in kennis</a:t>
            </a:r>
          </a:p>
          <a:p>
            <a:r>
              <a:rPr lang="nl-NL">
                <a:solidFill>
                  <a:schemeClr val="accent1"/>
                </a:solidFill>
              </a:rPr>
              <a:t>		*sociaal-emotioneel/trauma</a:t>
            </a:r>
          </a:p>
          <a:p>
            <a:r>
              <a:rPr lang="nl-NL">
                <a:solidFill>
                  <a:schemeClr val="accent1"/>
                </a:solidFill>
              </a:rPr>
              <a:t>		*motivatie en inzet</a:t>
            </a:r>
          </a:p>
          <a:p>
            <a:r>
              <a:rPr lang="nl-NL">
                <a:solidFill>
                  <a:schemeClr val="accent1"/>
                </a:solidFill>
              </a:rPr>
              <a:t>		*studievaardig</a:t>
            </a:r>
          </a:p>
          <a:p>
            <a:r>
              <a:rPr lang="nl-NL"/>
              <a:t>		</a:t>
            </a:r>
          </a:p>
          <a:p>
            <a:endParaRPr lang="nl-NL"/>
          </a:p>
        </p:txBody>
      </p:sp>
    </p:spTree>
    <p:extLst>
      <p:ext uri="{BB962C8B-B14F-4D97-AF65-F5344CB8AC3E}">
        <p14:creationId xmlns:p14="http://schemas.microsoft.com/office/powerpoint/2010/main" val="28875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32EE1-AABE-B6B8-9EB3-0BE66F8F4D95}"/>
              </a:ext>
            </a:extLst>
          </p:cNvPr>
          <p:cNvSpPr>
            <a:spLocks noGrp="1"/>
          </p:cNvSpPr>
          <p:nvPr>
            <p:ph type="title"/>
          </p:nvPr>
        </p:nvSpPr>
        <p:spPr/>
        <p:txBody>
          <a:bodyPr>
            <a:normAutofit fontScale="90000"/>
          </a:bodyPr>
          <a:lstStyle/>
          <a:p>
            <a:r>
              <a:rPr lang="nl-NL" sz="4000" b="1"/>
              <a:t>Neem een anderstalige leerling in gedachte</a:t>
            </a:r>
            <a:br>
              <a:rPr lang="nl-NL" sz="4000" b="1"/>
            </a:br>
            <a:endParaRPr lang="nl-NL"/>
          </a:p>
        </p:txBody>
      </p:sp>
      <p:sp>
        <p:nvSpPr>
          <p:cNvPr id="3" name="Tijdelijke aanduiding voor inhoud 2">
            <a:extLst>
              <a:ext uri="{FF2B5EF4-FFF2-40B4-BE49-F238E27FC236}">
                <a16:creationId xmlns:a16="http://schemas.microsoft.com/office/drawing/2014/main" id="{00466F3F-8637-8797-2B9F-D7E515BB467B}"/>
              </a:ext>
            </a:extLst>
          </p:cNvPr>
          <p:cNvSpPr>
            <a:spLocks noGrp="1"/>
          </p:cNvSpPr>
          <p:nvPr>
            <p:ph sz="half" idx="1"/>
          </p:nvPr>
        </p:nvSpPr>
        <p:spPr/>
        <p:txBody>
          <a:bodyPr>
            <a:normAutofit/>
          </a:bodyPr>
          <a:lstStyle/>
          <a:p>
            <a:pPr marL="0" indent="0">
              <a:buNone/>
            </a:pPr>
            <a:r>
              <a:rPr lang="nl-NL"/>
              <a:t>Probleem?</a:t>
            </a:r>
          </a:p>
          <a:p>
            <a:pPr marL="0" algn="l" rtl="0" eaLnBrk="1" fontAlgn="t" latinLnBrk="0" hangingPunct="1">
              <a:spcBef>
                <a:spcPts val="0"/>
              </a:spcBef>
              <a:spcAft>
                <a:spcPts val="0"/>
              </a:spcAft>
            </a:pPr>
            <a:r>
              <a:rPr lang="nl-NL" sz="1800" b="1" i="0" u="none" strike="noStrike" kern="1200">
                <a:solidFill>
                  <a:srgbClr val="FFFFFF"/>
                </a:solidFill>
                <a:effectLst/>
                <a:latin typeface="Neue Haas Grotesk Text Pro" panose="020B0504020202020204" pitchFamily="34" charset="0"/>
              </a:rPr>
              <a:t>instructie</a:t>
            </a:r>
            <a:endParaRPr lang="nl-NL" sz="18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Zwakke lezer</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Woordenschat</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Hiaten in kennis</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Sociaal-emotioneel</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Motivatie en inzet</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Studievaardigheid</a:t>
            </a:r>
            <a:endParaRPr lang="nl-NL" sz="2200" b="0" i="0" u="none" strike="noStrike">
              <a:effectLst/>
              <a:latin typeface="Arial" panose="020B0604020202020204" pitchFamily="34" charset="0"/>
            </a:endParaRPr>
          </a:p>
        </p:txBody>
      </p:sp>
      <p:sp>
        <p:nvSpPr>
          <p:cNvPr id="4" name="Tijdelijke aanduiding voor inhoud 3">
            <a:extLst>
              <a:ext uri="{FF2B5EF4-FFF2-40B4-BE49-F238E27FC236}">
                <a16:creationId xmlns:a16="http://schemas.microsoft.com/office/drawing/2014/main" id="{ABB0BCC7-73B5-278A-080A-689943925620}"/>
              </a:ext>
            </a:extLst>
          </p:cNvPr>
          <p:cNvSpPr>
            <a:spLocks noGrp="1"/>
          </p:cNvSpPr>
          <p:nvPr>
            <p:ph sz="half" idx="2"/>
          </p:nvPr>
        </p:nvSpPr>
        <p:spPr>
          <a:xfrm>
            <a:off x="4789714" y="2365755"/>
            <a:ext cx="6839436" cy="3395473"/>
          </a:xfrm>
        </p:spPr>
        <p:txBody>
          <a:bodyPr>
            <a:normAutofit/>
          </a:bodyPr>
          <a:lstStyle/>
          <a:p>
            <a:pPr marL="0" indent="0">
              <a:buNone/>
            </a:pPr>
            <a:r>
              <a:rPr lang="nl-NL"/>
              <a:t>Oplossing?</a:t>
            </a:r>
          </a:p>
          <a:p>
            <a:pPr marL="0" algn="l" rtl="0" eaLnBrk="1" fontAlgn="t" latinLnBrk="0" hangingPunct="1">
              <a:spcBef>
                <a:spcPts val="0"/>
              </a:spcBef>
              <a:spcAft>
                <a:spcPts val="0"/>
              </a:spcAft>
            </a:pPr>
            <a:r>
              <a:rPr lang="nl-NL" sz="1800" b="1" i="0" u="none" strike="noStrike" kern="1200">
                <a:solidFill>
                  <a:srgbClr val="FFFFFF"/>
                </a:solidFill>
                <a:effectLst/>
                <a:latin typeface="Neue Haas Grotesk Text Pro" panose="020B0504020202020204" pitchFamily="34" charset="0"/>
              </a:rPr>
              <a:t>Opnemen, extra tekst geven, voorin de klas</a:t>
            </a:r>
            <a:endParaRPr lang="nl-NL" sz="18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Leeskilometers maken</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Woordenlijsten, woordenschrift aanleggen</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Selecteer lesstof/extra NT2-materiaal</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Zorg, taalmaatje, sportclub</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Doelen stellen, gesprekken met </a:t>
            </a:r>
            <a:r>
              <a:rPr lang="nl-NL" sz="2200">
                <a:solidFill>
                  <a:srgbClr val="000000"/>
                </a:solidFill>
                <a:latin typeface="Neue Haas Grotesk Text Pro" panose="020B0504020202020204" pitchFamily="34" charset="0"/>
              </a:rPr>
              <a:t>mentor</a:t>
            </a:r>
            <a:endParaRPr lang="nl-NL" sz="2200" b="0" i="0" u="none" strike="noStrike">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a:solidFill>
                  <a:srgbClr val="000000"/>
                </a:solidFill>
                <a:effectLst/>
                <a:latin typeface="Neue Haas Grotesk Text Pro" panose="020B0504020202020204" pitchFamily="34" charset="0"/>
              </a:rPr>
              <a:t>Agenda, huiswerkbegeleiding</a:t>
            </a:r>
            <a:endParaRPr lang="nl-NL" sz="2200" b="0" i="0" u="none" strike="noStrike">
              <a:effectLst/>
              <a:latin typeface="Arial" panose="020B0604020202020204" pitchFamily="34" charset="0"/>
            </a:endParaRPr>
          </a:p>
          <a:p>
            <a:pPr marL="0" indent="0">
              <a:buNone/>
            </a:pPr>
            <a:endParaRPr lang="nl-NL"/>
          </a:p>
        </p:txBody>
      </p:sp>
    </p:spTree>
    <p:extLst>
      <p:ext uri="{BB962C8B-B14F-4D97-AF65-F5344CB8AC3E}">
        <p14:creationId xmlns:p14="http://schemas.microsoft.com/office/powerpoint/2010/main" val="38017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5D05F-4EBB-94CD-AAA4-4F5231410F24}"/>
              </a:ext>
            </a:extLst>
          </p:cNvPr>
          <p:cNvSpPr>
            <a:spLocks noGrp="1"/>
          </p:cNvSpPr>
          <p:nvPr>
            <p:ph type="title"/>
          </p:nvPr>
        </p:nvSpPr>
        <p:spPr/>
        <p:txBody>
          <a:bodyPr>
            <a:normAutofit fontScale="90000"/>
          </a:bodyPr>
          <a:lstStyle/>
          <a:p>
            <a:r>
              <a:rPr lang="nl-NL"/>
              <a:t>Afsluiter:</a:t>
            </a:r>
            <a:br>
              <a:rPr lang="nl-NL"/>
            </a:br>
            <a:r>
              <a:rPr lang="nl-NL"/>
              <a:t>Schooltaal en vaktaal</a:t>
            </a:r>
          </a:p>
        </p:txBody>
      </p:sp>
      <p:sp>
        <p:nvSpPr>
          <p:cNvPr id="3" name="Tijdelijke aanduiding voor inhoud 2">
            <a:extLst>
              <a:ext uri="{FF2B5EF4-FFF2-40B4-BE49-F238E27FC236}">
                <a16:creationId xmlns:a16="http://schemas.microsoft.com/office/drawing/2014/main" id="{51ADC012-B825-3EF5-458F-D94BB93B6A31}"/>
              </a:ext>
            </a:extLst>
          </p:cNvPr>
          <p:cNvSpPr>
            <a:spLocks noGrp="1"/>
          </p:cNvSpPr>
          <p:nvPr>
            <p:ph idx="1"/>
          </p:nvPr>
        </p:nvSpPr>
        <p:spPr/>
        <p:txBody>
          <a:bodyPr>
            <a:normAutofit lnSpcReduction="10000"/>
          </a:bodyPr>
          <a:lstStyle/>
          <a:p>
            <a:pPr marL="0" indent="0">
              <a:buNone/>
            </a:pPr>
            <a:r>
              <a:rPr lang="nl-NL"/>
              <a:t>Schooltaalwoorden VMBO per vak</a:t>
            </a:r>
          </a:p>
          <a:p>
            <a:pPr marL="0" indent="0">
              <a:buNone/>
            </a:pPr>
            <a:r>
              <a:rPr lang="nl-NL">
                <a:hlinkClick r:id="rId3"/>
              </a:rPr>
              <a:t>basislijst_schooltaalwoorden_vmbo_vak.pdf</a:t>
            </a:r>
            <a:endParaRPr lang="nl-NL"/>
          </a:p>
          <a:p>
            <a:pPr marL="0" indent="0">
              <a:buNone/>
            </a:pPr>
            <a:endParaRPr lang="nl-NL"/>
          </a:p>
          <a:p>
            <a:pPr marL="0" indent="0">
              <a:buNone/>
            </a:pPr>
            <a:r>
              <a:rPr lang="nl-NL"/>
              <a:t>Hoe zou je deze worden uitleggen?</a:t>
            </a:r>
          </a:p>
          <a:p>
            <a:r>
              <a:rPr lang="nl-NL"/>
              <a:t>automatiseren (economie)</a:t>
            </a:r>
          </a:p>
          <a:p>
            <a:r>
              <a:rPr lang="nl-NL"/>
              <a:t>beschikken over (wiskunde)</a:t>
            </a:r>
          </a:p>
          <a:p>
            <a:r>
              <a:rPr lang="nl-NL"/>
              <a:t>omstandigheden (mens &amp; maatschappij)</a:t>
            </a:r>
          </a:p>
          <a:p>
            <a:r>
              <a:rPr lang="nl-NL"/>
              <a:t>zuiver (natuurkunde)</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193559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7E0D8-AC98-C75F-33D4-95E0B0A294D7}"/>
              </a:ext>
            </a:extLst>
          </p:cNvPr>
          <p:cNvSpPr>
            <a:spLocks noGrp="1"/>
          </p:cNvSpPr>
          <p:nvPr>
            <p:ph type="title"/>
          </p:nvPr>
        </p:nvSpPr>
        <p:spPr/>
        <p:txBody>
          <a:bodyPr>
            <a:normAutofit fontScale="90000"/>
          </a:bodyPr>
          <a:lstStyle/>
          <a:p>
            <a:r>
              <a:rPr lang="nl-NL"/>
              <a:t>Woordenlijsten en extra uitleg</a:t>
            </a:r>
          </a:p>
        </p:txBody>
      </p:sp>
      <p:sp>
        <p:nvSpPr>
          <p:cNvPr id="3" name="Tijdelijke aanduiding voor inhoud 2">
            <a:extLst>
              <a:ext uri="{FF2B5EF4-FFF2-40B4-BE49-F238E27FC236}">
                <a16:creationId xmlns:a16="http://schemas.microsoft.com/office/drawing/2014/main" id="{7D9447DA-945C-C859-4FDA-BB1FD30142B6}"/>
              </a:ext>
            </a:extLst>
          </p:cNvPr>
          <p:cNvSpPr>
            <a:spLocks noGrp="1"/>
          </p:cNvSpPr>
          <p:nvPr>
            <p:ph idx="1"/>
          </p:nvPr>
        </p:nvSpPr>
        <p:spPr/>
        <p:txBody>
          <a:bodyPr/>
          <a:lstStyle/>
          <a:p>
            <a:r>
              <a:rPr lang="nl-NL" sz="1800">
                <a:effectLst/>
                <a:latin typeface="Aptos" panose="020B0004020202020204" pitchFamily="34" charset="0"/>
                <a:ea typeface="Aptos" panose="020B0004020202020204" pitchFamily="34" charset="0"/>
                <a:cs typeface="Times New Roman" panose="02020603050405020304" pitchFamily="18" charset="0"/>
                <a:hlinkClick r:id="rId2"/>
              </a:rPr>
              <a:t>https://anderstaligheidwf.nl/woordenlijsten</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endParaRPr lang="nl-NL" sz="1800">
              <a:latin typeface="Aptos" panose="020B0004020202020204" pitchFamily="34" charset="0"/>
              <a:cs typeface="Times New Roman" panose="02020603050405020304" pitchFamily="18" charset="0"/>
            </a:endParaRPr>
          </a:p>
          <a:p>
            <a:r>
              <a:rPr lang="nl-NL" sz="1800" u="sng">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https://anderstaligheidwf.nl/filmpjes/</a:t>
            </a:r>
            <a:endParaRPr lang="nl-NL"/>
          </a:p>
        </p:txBody>
      </p:sp>
    </p:spTree>
    <p:extLst>
      <p:ext uri="{BB962C8B-B14F-4D97-AF65-F5344CB8AC3E}">
        <p14:creationId xmlns:p14="http://schemas.microsoft.com/office/powerpoint/2010/main" val="2333643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0866B-7C40-6562-030A-357B94A199A1}"/>
              </a:ext>
            </a:extLst>
          </p:cNvPr>
          <p:cNvSpPr>
            <a:spLocks noGrp="1"/>
          </p:cNvSpPr>
          <p:nvPr>
            <p:ph type="title"/>
          </p:nvPr>
        </p:nvSpPr>
        <p:spPr/>
        <p:txBody>
          <a:bodyPr/>
          <a:lstStyle/>
          <a:p>
            <a:r>
              <a:rPr lang="nl-NL"/>
              <a:t>Ondersteuning</a:t>
            </a:r>
          </a:p>
        </p:txBody>
      </p:sp>
      <p:sp>
        <p:nvSpPr>
          <p:cNvPr id="3" name="Tijdelijke aanduiding voor inhoud 2">
            <a:extLst>
              <a:ext uri="{FF2B5EF4-FFF2-40B4-BE49-F238E27FC236}">
                <a16:creationId xmlns:a16="http://schemas.microsoft.com/office/drawing/2014/main" id="{84A0D008-0E8E-19C3-C1C2-AF430C296A97}"/>
              </a:ext>
            </a:extLst>
          </p:cNvPr>
          <p:cNvSpPr>
            <a:spLocks noGrp="1"/>
          </p:cNvSpPr>
          <p:nvPr>
            <p:ph idx="1"/>
          </p:nvPr>
        </p:nvSpPr>
        <p:spPr>
          <a:xfrm>
            <a:off x="565150" y="2160016"/>
            <a:ext cx="8753021" cy="3601212"/>
          </a:xfrm>
        </p:spPr>
        <p:txBody>
          <a:bodyPr/>
          <a:lstStyle/>
          <a:p>
            <a:r>
              <a:rPr lang="nl-NL"/>
              <a:t>…………… voor tips en ondersteuning van anderstalige leerlingen.</a:t>
            </a:r>
          </a:p>
          <a:p>
            <a:pPr marL="0" indent="0">
              <a:buNone/>
            </a:pPr>
            <a:endParaRPr lang="nl-NL"/>
          </a:p>
          <a:p>
            <a:r>
              <a:rPr lang="nl-NL">
                <a:hlinkClick r:id="rId3"/>
              </a:rPr>
              <a:t>LOWAN</a:t>
            </a:r>
            <a:r>
              <a:rPr lang="nl-NL"/>
              <a:t> (brochure) </a:t>
            </a:r>
          </a:p>
          <a:p>
            <a:endParaRPr lang="nl-NL"/>
          </a:p>
          <a:p>
            <a:r>
              <a:rPr lang="nl-NL" err="1">
                <a:hlinkClick r:id="rId4"/>
              </a:rPr>
              <a:t>Anderstaligheidwf</a:t>
            </a:r>
            <a:endParaRPr lang="nl-NL"/>
          </a:p>
          <a:p>
            <a:endParaRPr lang="nl-NL"/>
          </a:p>
          <a:p>
            <a:endParaRPr lang="nl-NL"/>
          </a:p>
        </p:txBody>
      </p:sp>
    </p:spTree>
    <p:extLst>
      <p:ext uri="{BB962C8B-B14F-4D97-AF65-F5344CB8AC3E}">
        <p14:creationId xmlns:p14="http://schemas.microsoft.com/office/powerpoint/2010/main" val="927612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32" y="641892"/>
            <a:ext cx="4019550" cy="4314825"/>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59717"/>
            <a:ext cx="6032500" cy="2794000"/>
          </a:xfrm>
          <a:prstGeom prst="rect">
            <a:avLst/>
          </a:prstGeom>
        </p:spPr>
      </p:pic>
    </p:spTree>
    <p:extLst>
      <p:ext uri="{BB962C8B-B14F-4D97-AF65-F5344CB8AC3E}">
        <p14:creationId xmlns:p14="http://schemas.microsoft.com/office/powerpoint/2010/main" val="326831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7B822-B364-4FF0-8DD8-AA1212B3633E}"/>
              </a:ext>
            </a:extLst>
          </p:cNvPr>
          <p:cNvSpPr>
            <a:spLocks noGrp="1"/>
          </p:cNvSpPr>
          <p:nvPr>
            <p:ph type="title"/>
          </p:nvPr>
        </p:nvSpPr>
        <p:spPr/>
        <p:txBody>
          <a:bodyPr/>
          <a:lstStyle/>
          <a:p>
            <a:r>
              <a:rPr lang="nl-NL"/>
              <a:t>Stand van zaken - </a:t>
            </a:r>
            <a:r>
              <a:rPr lang="nl-NL" sz="2000"/>
              <a:t>Björn</a:t>
            </a:r>
          </a:p>
        </p:txBody>
      </p:sp>
      <p:sp>
        <p:nvSpPr>
          <p:cNvPr id="3" name="Tijdelijke aanduiding voor inhoud 2">
            <a:extLst>
              <a:ext uri="{FF2B5EF4-FFF2-40B4-BE49-F238E27FC236}">
                <a16:creationId xmlns:a16="http://schemas.microsoft.com/office/drawing/2014/main" id="{A71A11B0-7832-5C51-C67E-71DEAC194D3A}"/>
              </a:ext>
            </a:extLst>
          </p:cNvPr>
          <p:cNvSpPr>
            <a:spLocks noGrp="1"/>
          </p:cNvSpPr>
          <p:nvPr>
            <p:ph idx="1"/>
          </p:nvPr>
        </p:nvSpPr>
        <p:spPr>
          <a:xfrm>
            <a:off x="1049708" y="1924589"/>
            <a:ext cx="6918219" cy="1268984"/>
          </a:xfrm>
        </p:spPr>
        <p:txBody>
          <a:bodyPr>
            <a:normAutofit lnSpcReduction="10000"/>
          </a:bodyPr>
          <a:lstStyle/>
          <a:p>
            <a:r>
              <a:rPr lang="nl-NL"/>
              <a:t>Schrijf voor jezelf op:</a:t>
            </a:r>
          </a:p>
          <a:p>
            <a:pPr lvl="1"/>
            <a:r>
              <a:rPr lang="nl-NL"/>
              <a:t>Wat ging er echt goed?</a:t>
            </a:r>
          </a:p>
          <a:p>
            <a:pPr lvl="1"/>
            <a:r>
              <a:rPr lang="nl-NL"/>
              <a:t>Wat wil je verbeteren?</a:t>
            </a:r>
          </a:p>
        </p:txBody>
      </p:sp>
      <p:sp>
        <p:nvSpPr>
          <p:cNvPr id="4" name="Tijdelijke aanduiding voor inhoud 2">
            <a:extLst>
              <a:ext uri="{FF2B5EF4-FFF2-40B4-BE49-F238E27FC236}">
                <a16:creationId xmlns:a16="http://schemas.microsoft.com/office/drawing/2014/main" id="{B73C5E4F-A205-4362-CF05-60A0F7BE41AC}"/>
              </a:ext>
            </a:extLst>
          </p:cNvPr>
          <p:cNvSpPr txBox="1">
            <a:spLocks/>
          </p:cNvSpPr>
          <p:nvPr/>
        </p:nvSpPr>
        <p:spPr>
          <a:xfrm>
            <a:off x="1049708" y="3501940"/>
            <a:ext cx="6918219" cy="8840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Overleg met elkaar:</a:t>
            </a:r>
          </a:p>
          <a:p>
            <a:pPr lvl="1"/>
            <a:r>
              <a:rPr lang="nl-NL"/>
              <a:t>Bespreek de twee punten</a:t>
            </a:r>
          </a:p>
        </p:txBody>
      </p:sp>
      <p:sp>
        <p:nvSpPr>
          <p:cNvPr id="5" name="Tijdelijke aanduiding voor inhoud 2">
            <a:extLst>
              <a:ext uri="{FF2B5EF4-FFF2-40B4-BE49-F238E27FC236}">
                <a16:creationId xmlns:a16="http://schemas.microsoft.com/office/drawing/2014/main" id="{72F9BD39-28FD-96A9-3602-FE14D6E5D003}"/>
              </a:ext>
            </a:extLst>
          </p:cNvPr>
          <p:cNvSpPr txBox="1">
            <a:spLocks/>
          </p:cNvSpPr>
          <p:nvPr/>
        </p:nvSpPr>
        <p:spPr>
          <a:xfrm>
            <a:off x="1049708" y="5002696"/>
            <a:ext cx="7010798" cy="59780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Terugkoppeling centraal</a:t>
            </a:r>
          </a:p>
        </p:txBody>
      </p:sp>
    </p:spTree>
    <p:extLst>
      <p:ext uri="{BB962C8B-B14F-4D97-AF65-F5344CB8AC3E}">
        <p14:creationId xmlns:p14="http://schemas.microsoft.com/office/powerpoint/2010/main" val="3344106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07F18-A8A6-C135-6EF1-46744F9F8C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AB9A03-B847-B0B6-CA1E-28C1CAA80D90}"/>
              </a:ext>
            </a:extLst>
          </p:cNvPr>
          <p:cNvSpPr>
            <a:spLocks noGrp="1"/>
          </p:cNvSpPr>
          <p:nvPr>
            <p:ph type="title"/>
          </p:nvPr>
        </p:nvSpPr>
        <p:spPr>
          <a:xfrm>
            <a:off x="546932" y="242463"/>
            <a:ext cx="9161090" cy="740304"/>
          </a:xfrm>
        </p:spPr>
        <p:txBody>
          <a:bodyPr>
            <a:normAutofit/>
          </a:bodyPr>
          <a:lstStyle/>
          <a:p>
            <a:r>
              <a:rPr lang="nl-NL" dirty="0"/>
              <a:t>Opstellen plan van aanpak- </a:t>
            </a:r>
            <a:r>
              <a:rPr lang="nl-NL" sz="2000" dirty="0"/>
              <a:t>Björn</a:t>
            </a:r>
          </a:p>
        </p:txBody>
      </p:sp>
      <p:sp>
        <p:nvSpPr>
          <p:cNvPr id="8" name="Tijdelijke aanduiding voor inhoud 2">
            <a:extLst>
              <a:ext uri="{FF2B5EF4-FFF2-40B4-BE49-F238E27FC236}">
                <a16:creationId xmlns:a16="http://schemas.microsoft.com/office/drawing/2014/main" id="{852C1D56-BB86-9C0A-AC89-9AD1F9D907CE}"/>
              </a:ext>
            </a:extLst>
          </p:cNvPr>
          <p:cNvSpPr txBox="1">
            <a:spLocks/>
          </p:cNvSpPr>
          <p:nvPr/>
        </p:nvSpPr>
        <p:spPr>
          <a:xfrm>
            <a:off x="888763" y="1354641"/>
            <a:ext cx="7238287" cy="30977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Wat moet er in het regionale plan van aanpak opgenomen worden?</a:t>
            </a:r>
          </a:p>
          <a:p>
            <a:pPr marL="0" indent="0">
              <a:buNone/>
            </a:pPr>
            <a:endParaRPr lang="nl-NL"/>
          </a:p>
          <a:p>
            <a:pPr marL="457200" indent="-457200">
              <a:buAutoNum type="arabicPeriod"/>
            </a:pPr>
            <a:r>
              <a:rPr lang="nl-NL"/>
              <a:t>De TOA-leerling</a:t>
            </a:r>
          </a:p>
          <a:p>
            <a:pPr marL="457200" indent="-457200">
              <a:buAutoNum type="arabicPeriod"/>
            </a:pPr>
            <a:r>
              <a:rPr lang="nl-NL"/>
              <a:t>De school</a:t>
            </a:r>
          </a:p>
          <a:p>
            <a:pPr marL="457200" indent="-457200">
              <a:buAutoNum type="arabicPeriod"/>
            </a:pPr>
            <a:r>
              <a:rPr lang="nl-NL"/>
              <a:t>Het netwerk </a:t>
            </a:r>
            <a:r>
              <a:rPr lang="nl-NL" err="1"/>
              <a:t>anderstaligheid</a:t>
            </a:r>
            <a:endParaRPr lang="nl-NL"/>
          </a:p>
          <a:p>
            <a:pPr marL="0" indent="0">
              <a:buNone/>
            </a:pPr>
            <a:endParaRPr lang="nl-NL"/>
          </a:p>
          <a:p>
            <a:pPr marL="0" indent="0">
              <a:buNone/>
            </a:pPr>
            <a:endParaRPr lang="nl-NL"/>
          </a:p>
          <a:p>
            <a:pPr lvl="1"/>
            <a:endParaRPr lang="nl-NL"/>
          </a:p>
        </p:txBody>
      </p:sp>
    </p:spTree>
    <p:extLst>
      <p:ext uri="{BB962C8B-B14F-4D97-AF65-F5344CB8AC3E}">
        <p14:creationId xmlns:p14="http://schemas.microsoft.com/office/powerpoint/2010/main" val="321066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3AA3-FC28-7DC8-640B-1AC756B00F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4E8812-57B2-7BA5-2C41-DE4226808D70}"/>
              </a:ext>
            </a:extLst>
          </p:cNvPr>
          <p:cNvSpPr>
            <a:spLocks noGrp="1"/>
          </p:cNvSpPr>
          <p:nvPr>
            <p:ph type="title"/>
          </p:nvPr>
        </p:nvSpPr>
        <p:spPr>
          <a:xfrm>
            <a:off x="546932" y="242463"/>
            <a:ext cx="9161090" cy="740304"/>
          </a:xfrm>
        </p:spPr>
        <p:txBody>
          <a:bodyPr>
            <a:normAutofit/>
          </a:bodyPr>
          <a:lstStyle/>
          <a:p>
            <a:r>
              <a:rPr lang="nl-NL"/>
              <a:t>Opstellen plan van aanpak- </a:t>
            </a:r>
            <a:r>
              <a:rPr lang="nl-NL" sz="2000"/>
              <a:t>Jacqueline/Björn</a:t>
            </a:r>
          </a:p>
        </p:txBody>
      </p:sp>
      <p:sp>
        <p:nvSpPr>
          <p:cNvPr id="3" name="Tijdelijke aanduiding voor inhoud 2">
            <a:extLst>
              <a:ext uri="{FF2B5EF4-FFF2-40B4-BE49-F238E27FC236}">
                <a16:creationId xmlns:a16="http://schemas.microsoft.com/office/drawing/2014/main" id="{B3037DE9-5D79-B4BA-BA33-964A4CB2DCA5}"/>
              </a:ext>
            </a:extLst>
          </p:cNvPr>
          <p:cNvSpPr>
            <a:spLocks noGrp="1"/>
          </p:cNvSpPr>
          <p:nvPr>
            <p:ph idx="1"/>
          </p:nvPr>
        </p:nvSpPr>
        <p:spPr>
          <a:xfrm>
            <a:off x="700754" y="1050280"/>
            <a:ext cx="6819229" cy="2945011"/>
          </a:xfrm>
        </p:spPr>
        <p:txBody>
          <a:bodyPr>
            <a:normAutofit lnSpcReduction="10000"/>
          </a:bodyPr>
          <a:lstStyle/>
          <a:p>
            <a:pPr marL="0" indent="0">
              <a:buNone/>
            </a:pPr>
            <a:r>
              <a:rPr lang="nl-NL" b="1">
                <a:solidFill>
                  <a:schemeClr val="accent1"/>
                </a:solidFill>
              </a:rPr>
              <a:t>De TOA-leerling</a:t>
            </a:r>
          </a:p>
          <a:p>
            <a:pPr lvl="1"/>
            <a:r>
              <a:rPr lang="nl-NL"/>
              <a:t>Intake nieuwe leerlingen</a:t>
            </a:r>
          </a:p>
          <a:p>
            <a:pPr lvl="1"/>
            <a:r>
              <a:rPr lang="nl-NL"/>
              <a:t>Overdragen kennis naar school/docententeam</a:t>
            </a:r>
          </a:p>
          <a:p>
            <a:pPr lvl="1"/>
            <a:r>
              <a:rPr lang="nl-NL"/>
              <a:t>LVS leerling</a:t>
            </a:r>
          </a:p>
          <a:p>
            <a:pPr lvl="1"/>
            <a:r>
              <a:rPr lang="nl-NL"/>
              <a:t>Opbouw woordenschat </a:t>
            </a:r>
          </a:p>
          <a:p>
            <a:pPr lvl="1"/>
            <a:r>
              <a:rPr lang="nl-NL"/>
              <a:t>Ondersteuning leerling</a:t>
            </a:r>
          </a:p>
          <a:p>
            <a:pPr lvl="1"/>
            <a:r>
              <a:rPr lang="nl-NL"/>
              <a:t>Leerstofonafhankelijke toetsing</a:t>
            </a:r>
          </a:p>
          <a:p>
            <a:pPr lvl="1"/>
            <a:endParaRPr lang="nl-NL"/>
          </a:p>
        </p:txBody>
      </p:sp>
      <p:sp>
        <p:nvSpPr>
          <p:cNvPr id="6" name="Tijdelijke aanduiding voor inhoud 2">
            <a:extLst>
              <a:ext uri="{FF2B5EF4-FFF2-40B4-BE49-F238E27FC236}">
                <a16:creationId xmlns:a16="http://schemas.microsoft.com/office/drawing/2014/main" id="{4BF939CE-9AA9-4833-CC91-F901AB087881}"/>
              </a:ext>
            </a:extLst>
          </p:cNvPr>
          <p:cNvSpPr txBox="1">
            <a:spLocks/>
          </p:cNvSpPr>
          <p:nvPr/>
        </p:nvSpPr>
        <p:spPr>
          <a:xfrm>
            <a:off x="828943" y="4132024"/>
            <a:ext cx="7022904" cy="16756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solidFill>
                  <a:schemeClr val="accent1"/>
                </a:solidFill>
              </a:rPr>
              <a:t>De school</a:t>
            </a:r>
          </a:p>
          <a:p>
            <a:pPr lvl="1"/>
            <a:r>
              <a:rPr lang="nl-NL"/>
              <a:t>Taalbewust lesgeven</a:t>
            </a:r>
          </a:p>
          <a:p>
            <a:pPr lvl="1"/>
            <a:r>
              <a:rPr lang="nl-NL"/>
              <a:t>Traumasensitief werken</a:t>
            </a:r>
          </a:p>
          <a:p>
            <a:pPr lvl="1"/>
            <a:r>
              <a:rPr lang="nl-NL"/>
              <a:t>Opname in taalbeleid scholen</a:t>
            </a:r>
          </a:p>
          <a:p>
            <a:pPr lvl="1"/>
            <a:endParaRPr lang="nl-NL"/>
          </a:p>
          <a:p>
            <a:pPr lvl="1"/>
            <a:endParaRPr lang="nl-NL"/>
          </a:p>
        </p:txBody>
      </p:sp>
      <p:sp>
        <p:nvSpPr>
          <p:cNvPr id="8" name="Tijdelijke aanduiding voor inhoud 2">
            <a:extLst>
              <a:ext uri="{FF2B5EF4-FFF2-40B4-BE49-F238E27FC236}">
                <a16:creationId xmlns:a16="http://schemas.microsoft.com/office/drawing/2014/main" id="{9A5ABD75-C67D-2257-5265-29ED584E8CC2}"/>
              </a:ext>
            </a:extLst>
          </p:cNvPr>
          <p:cNvSpPr txBox="1">
            <a:spLocks/>
          </p:cNvSpPr>
          <p:nvPr/>
        </p:nvSpPr>
        <p:spPr>
          <a:xfrm>
            <a:off x="5843899" y="4132024"/>
            <a:ext cx="5120355" cy="13031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solidFill>
                  <a:schemeClr val="accent1"/>
                </a:solidFill>
              </a:rPr>
              <a:t>Het netwerk</a:t>
            </a:r>
          </a:p>
          <a:p>
            <a:pPr lvl="1"/>
            <a:r>
              <a:rPr lang="nl-NL"/>
              <a:t>Behoefte komend jaar?</a:t>
            </a:r>
          </a:p>
          <a:p>
            <a:pPr lvl="1"/>
            <a:r>
              <a:rPr lang="nl-NL"/>
              <a:t>Bijdrage scholen (fysiek, financieel)</a:t>
            </a:r>
          </a:p>
          <a:p>
            <a:pPr lvl="1"/>
            <a:endParaRPr lang="nl-NL"/>
          </a:p>
          <a:p>
            <a:pPr lvl="1"/>
            <a:endParaRPr lang="nl-NL"/>
          </a:p>
        </p:txBody>
      </p:sp>
    </p:spTree>
    <p:extLst>
      <p:ext uri="{BB962C8B-B14F-4D97-AF65-F5344CB8AC3E}">
        <p14:creationId xmlns:p14="http://schemas.microsoft.com/office/powerpoint/2010/main" val="93588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4F44D-8AC1-BBE2-5457-74096D79F0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2C7C1C-0482-D0F6-643A-24184186B879}"/>
              </a:ext>
            </a:extLst>
          </p:cNvPr>
          <p:cNvSpPr>
            <a:spLocks noGrp="1"/>
          </p:cNvSpPr>
          <p:nvPr>
            <p:ph type="title"/>
          </p:nvPr>
        </p:nvSpPr>
        <p:spPr>
          <a:xfrm>
            <a:off x="546932" y="242463"/>
            <a:ext cx="9161090" cy="740304"/>
          </a:xfrm>
        </p:spPr>
        <p:txBody>
          <a:bodyPr>
            <a:normAutofit/>
          </a:bodyPr>
          <a:lstStyle/>
          <a:p>
            <a:r>
              <a:rPr lang="nl-NL"/>
              <a:t>Afsluiting - </a:t>
            </a:r>
            <a:r>
              <a:rPr lang="nl-NL" sz="2000"/>
              <a:t>Jacqueline</a:t>
            </a:r>
          </a:p>
        </p:txBody>
      </p:sp>
      <p:sp>
        <p:nvSpPr>
          <p:cNvPr id="8" name="Tijdelijke aanduiding voor inhoud 2">
            <a:extLst>
              <a:ext uri="{FF2B5EF4-FFF2-40B4-BE49-F238E27FC236}">
                <a16:creationId xmlns:a16="http://schemas.microsoft.com/office/drawing/2014/main" id="{A0AA0290-C935-DCB5-1C7B-79E6D68AF42F}"/>
              </a:ext>
            </a:extLst>
          </p:cNvPr>
          <p:cNvSpPr txBox="1">
            <a:spLocks/>
          </p:cNvSpPr>
          <p:nvPr/>
        </p:nvSpPr>
        <p:spPr>
          <a:xfrm>
            <a:off x="888763" y="1354640"/>
            <a:ext cx="8109958" cy="35420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t>Laatste periode</a:t>
            </a:r>
          </a:p>
          <a:p>
            <a:pPr marL="0" indent="0">
              <a:buNone/>
            </a:pPr>
            <a:endParaRPr lang="nl-NL" dirty="0"/>
          </a:p>
          <a:p>
            <a:pPr marL="457200" indent="-457200">
              <a:buAutoNum type="arabicPeriod"/>
            </a:pPr>
            <a:r>
              <a:rPr lang="nl-NL" dirty="0"/>
              <a:t>Laatste ronde bezoeken aan scholen</a:t>
            </a:r>
          </a:p>
          <a:p>
            <a:pPr marL="457200" indent="-457200">
              <a:buAutoNum type="arabicPeriod"/>
            </a:pPr>
            <a:r>
              <a:rPr lang="nl-NL" dirty="0"/>
              <a:t>Plan van aanpak opstellen</a:t>
            </a:r>
          </a:p>
          <a:p>
            <a:pPr marL="457200" indent="-457200">
              <a:buAutoNum type="arabicPeriod"/>
            </a:pPr>
            <a:r>
              <a:rPr lang="nl-NL" dirty="0"/>
              <a:t>4e bijeenkomst</a:t>
            </a:r>
          </a:p>
          <a:p>
            <a:pPr marL="914400" lvl="1" indent="-457200">
              <a:buAutoNum type="arabicPeriod"/>
            </a:pPr>
            <a:r>
              <a:rPr lang="nl-NL" dirty="0"/>
              <a:t>Afsluiten jaar</a:t>
            </a:r>
          </a:p>
          <a:p>
            <a:pPr marL="914400" lvl="1" indent="-457200">
              <a:buAutoNum type="arabicPeriod"/>
            </a:pPr>
            <a:r>
              <a:rPr lang="nl-NL" dirty="0"/>
              <a:t>Plan van aanpak vastleggen</a:t>
            </a:r>
          </a:p>
          <a:p>
            <a:pPr marL="914400" lvl="1" indent="-457200">
              <a:buAutoNum type="arabicPeriod"/>
            </a:pPr>
            <a:r>
              <a:rPr lang="nl-NL" dirty="0"/>
              <a:t>?</a:t>
            </a:r>
          </a:p>
          <a:p>
            <a:pPr marL="0" indent="0">
              <a:buNone/>
            </a:pPr>
            <a:endParaRPr lang="nl-NL" dirty="0"/>
          </a:p>
          <a:p>
            <a:pPr marL="0" indent="0">
              <a:buNone/>
            </a:pPr>
            <a:endParaRPr lang="nl-NL" dirty="0"/>
          </a:p>
          <a:p>
            <a:pPr lvl="1"/>
            <a:endParaRPr lang="nl-NL" dirty="0"/>
          </a:p>
        </p:txBody>
      </p:sp>
      <p:pic>
        <p:nvPicPr>
          <p:cNvPr id="6" name="Afbeelding 5">
            <a:extLst>
              <a:ext uri="{FF2B5EF4-FFF2-40B4-BE49-F238E27FC236}">
                <a16:creationId xmlns:a16="http://schemas.microsoft.com/office/drawing/2014/main" id="{9DF40684-C9A3-9D59-2149-663FEE9CC5A5}"/>
              </a:ext>
            </a:extLst>
          </p:cNvPr>
          <p:cNvPicPr>
            <a:picLocks noChangeAspect="1"/>
          </p:cNvPicPr>
          <p:nvPr/>
        </p:nvPicPr>
        <p:blipFill>
          <a:blip r:embed="rId2"/>
          <a:srcRect r="52730"/>
          <a:stretch/>
        </p:blipFill>
        <p:spPr>
          <a:xfrm>
            <a:off x="7891635" y="3953256"/>
            <a:ext cx="1940429" cy="2086142"/>
          </a:xfrm>
          <a:prstGeom prst="rect">
            <a:avLst/>
          </a:prstGeom>
        </p:spPr>
      </p:pic>
      <p:sp>
        <p:nvSpPr>
          <p:cNvPr id="7" name="Tekstvak 6">
            <a:extLst>
              <a:ext uri="{FF2B5EF4-FFF2-40B4-BE49-F238E27FC236}">
                <a16:creationId xmlns:a16="http://schemas.microsoft.com/office/drawing/2014/main" id="{D31A168B-5CD3-F9B1-2631-0093F8F355A0}"/>
              </a:ext>
            </a:extLst>
          </p:cNvPr>
          <p:cNvSpPr txBox="1"/>
          <p:nvPr/>
        </p:nvSpPr>
        <p:spPr>
          <a:xfrm>
            <a:off x="8681850" y="3669002"/>
            <a:ext cx="633742" cy="369332"/>
          </a:xfrm>
          <a:prstGeom prst="rect">
            <a:avLst/>
          </a:prstGeom>
          <a:noFill/>
        </p:spPr>
        <p:txBody>
          <a:bodyPr wrap="square" rtlCol="0">
            <a:spAutoFit/>
          </a:bodyPr>
          <a:lstStyle/>
          <a:p>
            <a:r>
              <a:rPr lang="nl-NL" b="1" dirty="0"/>
              <a:t>TIP</a:t>
            </a:r>
          </a:p>
        </p:txBody>
      </p:sp>
    </p:spTree>
    <p:extLst>
      <p:ext uri="{BB962C8B-B14F-4D97-AF65-F5344CB8AC3E}">
        <p14:creationId xmlns:p14="http://schemas.microsoft.com/office/powerpoint/2010/main" val="189175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30CC-3DF1-DD1F-F997-7E5EF7A97D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95E37C-4B9C-B724-D5F8-64C85CE162D6}"/>
              </a:ext>
            </a:extLst>
          </p:cNvPr>
          <p:cNvSpPr>
            <a:spLocks noGrp="1"/>
          </p:cNvSpPr>
          <p:nvPr>
            <p:ph type="title"/>
          </p:nvPr>
        </p:nvSpPr>
        <p:spPr>
          <a:xfrm>
            <a:off x="538386" y="770890"/>
            <a:ext cx="8793622" cy="845332"/>
          </a:xfrm>
        </p:spPr>
        <p:txBody>
          <a:bodyPr>
            <a:normAutofit/>
          </a:bodyPr>
          <a:lstStyle/>
          <a:p>
            <a:r>
              <a:rPr lang="nl-NL"/>
              <a:t>De TOA en de vakdocent- </a:t>
            </a:r>
            <a:r>
              <a:rPr lang="nl-NL" sz="2200"/>
              <a:t>Jacqueline</a:t>
            </a:r>
          </a:p>
        </p:txBody>
      </p:sp>
      <p:sp>
        <p:nvSpPr>
          <p:cNvPr id="3" name="Tijdelijke aanduiding voor inhoud 2">
            <a:extLst>
              <a:ext uri="{FF2B5EF4-FFF2-40B4-BE49-F238E27FC236}">
                <a16:creationId xmlns:a16="http://schemas.microsoft.com/office/drawing/2014/main" id="{2C562955-5DBC-1472-59D1-929B9C5EE9AB}"/>
              </a:ext>
            </a:extLst>
          </p:cNvPr>
          <p:cNvSpPr>
            <a:spLocks noGrp="1"/>
          </p:cNvSpPr>
          <p:nvPr>
            <p:ph idx="1"/>
          </p:nvPr>
        </p:nvSpPr>
        <p:spPr>
          <a:xfrm>
            <a:off x="824512" y="1616222"/>
            <a:ext cx="7276032" cy="1167485"/>
          </a:xfrm>
        </p:spPr>
        <p:txBody>
          <a:bodyPr>
            <a:normAutofit fontScale="92500" lnSpcReduction="10000"/>
          </a:bodyPr>
          <a:lstStyle/>
          <a:p>
            <a:r>
              <a:rPr lang="nl-NL"/>
              <a:t>Presentatie voor collega’s</a:t>
            </a:r>
          </a:p>
          <a:p>
            <a:pPr lvl="1"/>
            <a:r>
              <a:rPr lang="nl-NL"/>
              <a:t>Algemene presentatie (is opgestuurd)</a:t>
            </a:r>
          </a:p>
          <a:p>
            <a:pPr lvl="1"/>
            <a:r>
              <a:rPr lang="nl-NL"/>
              <a:t>Voorbeeld RSG</a:t>
            </a:r>
          </a:p>
        </p:txBody>
      </p:sp>
      <p:sp>
        <p:nvSpPr>
          <p:cNvPr id="4" name="Tijdelijke aanduiding voor inhoud 2">
            <a:extLst>
              <a:ext uri="{FF2B5EF4-FFF2-40B4-BE49-F238E27FC236}">
                <a16:creationId xmlns:a16="http://schemas.microsoft.com/office/drawing/2014/main" id="{9891D14C-86CD-4B7A-306B-C2A8EA464FCF}"/>
              </a:ext>
            </a:extLst>
          </p:cNvPr>
          <p:cNvSpPr txBox="1">
            <a:spLocks/>
          </p:cNvSpPr>
          <p:nvPr/>
        </p:nvSpPr>
        <p:spPr>
          <a:xfrm>
            <a:off x="957129" y="3157905"/>
            <a:ext cx="6918219" cy="8840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Brochure</a:t>
            </a:r>
          </a:p>
        </p:txBody>
      </p:sp>
      <p:sp>
        <p:nvSpPr>
          <p:cNvPr id="5" name="Tijdelijke aanduiding voor inhoud 2">
            <a:extLst>
              <a:ext uri="{FF2B5EF4-FFF2-40B4-BE49-F238E27FC236}">
                <a16:creationId xmlns:a16="http://schemas.microsoft.com/office/drawing/2014/main" id="{58A0F6A9-128C-0F27-4146-39A58BEF2341}"/>
              </a:ext>
            </a:extLst>
          </p:cNvPr>
          <p:cNvSpPr txBox="1">
            <a:spLocks/>
          </p:cNvSpPr>
          <p:nvPr/>
        </p:nvSpPr>
        <p:spPr>
          <a:xfrm>
            <a:off x="957129" y="4267757"/>
            <a:ext cx="7010798" cy="59780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Hoe pak je dit op?</a:t>
            </a:r>
          </a:p>
        </p:txBody>
      </p:sp>
    </p:spTree>
    <p:extLst>
      <p:ext uri="{BB962C8B-B14F-4D97-AF65-F5344CB8AC3E}">
        <p14:creationId xmlns:p14="http://schemas.microsoft.com/office/powerpoint/2010/main" val="372439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812F31-3146-5DDA-7537-8292FB7537A9}"/>
            </a:ext>
          </a:extLst>
        </p:cNvPr>
        <p:cNvGrpSpPr/>
        <p:nvPr/>
      </p:nvGrpSpPr>
      <p:grpSpPr>
        <a:xfrm>
          <a:off x="0" y="0"/>
          <a:ext cx="0" cy="0"/>
          <a:chOff x="0" y="0"/>
          <a:chExt cx="0" cy="0"/>
        </a:xfrm>
      </p:grpSpPr>
      <p:sp useBgFill="1">
        <p:nvSpPr>
          <p:cNvPr id="163" name="Rectangle 34">
            <a:extLst>
              <a:ext uri="{FF2B5EF4-FFF2-40B4-BE49-F238E27FC236}">
                <a16:creationId xmlns:a16="http://schemas.microsoft.com/office/drawing/2014/main" id="{DFD44D16-8091-19B4-AE41-51DF9C4DD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096DD9-2424-F92B-E7B0-6C739A230E6C}"/>
              </a:ext>
            </a:extLst>
          </p:cNvPr>
          <p:cNvSpPr>
            <a:spLocks noGrp="1"/>
          </p:cNvSpPr>
          <p:nvPr>
            <p:ph type="ctrTitle"/>
          </p:nvPr>
        </p:nvSpPr>
        <p:spPr>
          <a:xfrm>
            <a:off x="1368455" y="4784599"/>
            <a:ext cx="9884583" cy="1063244"/>
          </a:xfrm>
        </p:spPr>
        <p:txBody>
          <a:bodyPr anchor="b">
            <a:normAutofit/>
          </a:bodyPr>
          <a:lstStyle/>
          <a:p>
            <a:pPr algn="ctr">
              <a:lnSpc>
                <a:spcPct val="90000"/>
              </a:lnSpc>
            </a:pPr>
            <a:r>
              <a:rPr lang="de-DE" sz="3200" err="1"/>
              <a:t>Taalbewust</a:t>
            </a:r>
            <a:r>
              <a:rPr lang="de-DE" sz="3200"/>
              <a:t> </a:t>
            </a:r>
            <a:r>
              <a:rPr lang="de-DE" sz="3200" err="1"/>
              <a:t>lesgeven</a:t>
            </a:r>
            <a:r>
              <a:rPr lang="de-DE" sz="3200"/>
              <a:t> </a:t>
            </a:r>
            <a:r>
              <a:rPr lang="de-DE" sz="3200" err="1"/>
              <a:t>aan</a:t>
            </a:r>
            <a:r>
              <a:rPr lang="de-DE" sz="3200"/>
              <a:t> </a:t>
            </a:r>
            <a:r>
              <a:rPr lang="de-DE" sz="3200" err="1"/>
              <a:t>anderstalige</a:t>
            </a:r>
            <a:r>
              <a:rPr lang="de-DE" sz="3200"/>
              <a:t> </a:t>
            </a:r>
            <a:r>
              <a:rPr lang="de-DE" sz="3200" err="1"/>
              <a:t>leerlingen</a:t>
            </a:r>
            <a:endParaRPr lang="de-DE" sz="3200"/>
          </a:p>
        </p:txBody>
      </p:sp>
      <p:grpSp>
        <p:nvGrpSpPr>
          <p:cNvPr id="164" name="Group 36">
            <a:extLst>
              <a:ext uri="{FF2B5EF4-FFF2-40B4-BE49-F238E27FC236}">
                <a16:creationId xmlns:a16="http://schemas.microsoft.com/office/drawing/2014/main" id="{D8400696-2B62-F199-6B14-3CE2385C5C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8" name="Oval 37">
              <a:extLst>
                <a:ext uri="{FF2B5EF4-FFF2-40B4-BE49-F238E27FC236}">
                  <a16:creationId xmlns:a16="http://schemas.microsoft.com/office/drawing/2014/main" id="{F47B5446-A5B4-8119-4128-21612BEFE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39">
              <a:extLst>
                <a:ext uri="{FF2B5EF4-FFF2-40B4-BE49-F238E27FC236}">
                  <a16:creationId xmlns:a16="http://schemas.microsoft.com/office/drawing/2014/main" id="{E4A5CDBD-22EA-04AC-5C4A-81C9FFC19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6" name="Freeform 41">
              <a:extLst>
                <a:ext uri="{FF2B5EF4-FFF2-40B4-BE49-F238E27FC236}">
                  <a16:creationId xmlns:a16="http://schemas.microsoft.com/office/drawing/2014/main" id="{0481D691-C51A-0740-1B7D-1254F1102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43">
              <a:extLst>
                <a:ext uri="{FF2B5EF4-FFF2-40B4-BE49-F238E27FC236}">
                  <a16:creationId xmlns:a16="http://schemas.microsoft.com/office/drawing/2014/main" id="{30F8CD11-26DB-8506-9336-63ECA48E1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44">
              <a:extLst>
                <a:ext uri="{FF2B5EF4-FFF2-40B4-BE49-F238E27FC236}">
                  <a16:creationId xmlns:a16="http://schemas.microsoft.com/office/drawing/2014/main" id="{6B82A6E5-72A3-F3E0-9613-5FF268FB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Afbeelding 3" descr="Afbeelding met tekst, schermopname, persoon, Menselijk gezicht&#10;&#10;Automatisch gegenereerde beschrijving">
            <a:extLst>
              <a:ext uri="{FF2B5EF4-FFF2-40B4-BE49-F238E27FC236}">
                <a16:creationId xmlns:a16="http://schemas.microsoft.com/office/drawing/2014/main" id="{7D39C67A-2703-D640-2F49-FF59C8B0AEB4}"/>
              </a:ext>
            </a:extLst>
          </p:cNvPr>
          <p:cNvPicPr>
            <a:picLocks noChangeAspect="1"/>
          </p:cNvPicPr>
          <p:nvPr/>
        </p:nvPicPr>
        <p:blipFill>
          <a:blip r:embed="rId2">
            <a:extLst>
              <a:ext uri="{28A0092B-C50C-407E-A947-70E740481C1C}">
                <a14:useLocalDpi xmlns:a14="http://schemas.microsoft.com/office/drawing/2010/main" val="0"/>
              </a:ext>
            </a:extLst>
          </a:blip>
          <a:srcRect l="254" r="-1" b="-1"/>
          <a:stretch/>
        </p:blipFill>
        <p:spPr bwMode="auto">
          <a:xfrm>
            <a:off x="651537" y="685669"/>
            <a:ext cx="10885572" cy="3683246"/>
          </a:xfrm>
          <a:prstGeom prst="rect">
            <a:avLst/>
          </a:prstGeom>
          <a:noFill/>
        </p:spPr>
      </p:pic>
      <p:cxnSp>
        <p:nvCxnSpPr>
          <p:cNvPr id="169" name="Straight Connector 43">
            <a:extLst>
              <a:ext uri="{FF2B5EF4-FFF2-40B4-BE49-F238E27FC236}">
                <a16:creationId xmlns:a16="http://schemas.microsoft.com/office/drawing/2014/main" id="{E5A0410F-FAFA-E5C6-869F-DE3E6E35B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50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705206B2-4F0D-CDD3-4DA6-85E935C7AF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A7AB06-F91C-06A6-D315-42AAEC19C6DB}"/>
              </a:ext>
            </a:extLst>
          </p:cNvPr>
          <p:cNvSpPr>
            <a:spLocks noGrp="1"/>
          </p:cNvSpPr>
          <p:nvPr>
            <p:ph type="title"/>
          </p:nvPr>
        </p:nvSpPr>
        <p:spPr>
          <a:xfrm>
            <a:off x="1394233" y="1204111"/>
            <a:ext cx="5110255" cy="5214796"/>
          </a:xfrm>
          <a:solidFill>
            <a:schemeClr val="bg1">
              <a:lumMod val="95000"/>
            </a:schemeClr>
          </a:solidFill>
        </p:spPr>
        <p:txBody>
          <a:bodyPr vert="horz" lIns="91440" tIns="45720" rIns="91440" bIns="45720" rtlCol="0" anchor="t">
            <a:normAutofit fontScale="90000"/>
          </a:bodyPr>
          <a:lstStyle/>
          <a:p>
            <a:br>
              <a:rPr lang="en-US" sz="1300" b="1"/>
            </a:br>
            <a:r>
              <a:rPr lang="en-US" sz="1300"/>
              <a:t>	</a:t>
            </a:r>
            <a:r>
              <a:rPr lang="en-US" sz="1800" b="1"/>
              <a:t>Welkom</a:t>
            </a:r>
            <a:br>
              <a:rPr lang="en-US" sz="1800"/>
            </a:br>
            <a:br>
              <a:rPr lang="en-US" sz="1800"/>
            </a:br>
            <a:r>
              <a:rPr lang="en-US" sz="1800"/>
              <a:t>	</a:t>
            </a:r>
            <a:br>
              <a:rPr lang="en-US" sz="1800"/>
            </a:br>
            <a:r>
              <a:rPr lang="en-US" sz="1800"/>
              <a:t>	</a:t>
            </a:r>
            <a:r>
              <a:rPr lang="en-US" sz="1800" b="1" err="1"/>
              <a:t>Presentatie</a:t>
            </a:r>
            <a:br>
              <a:rPr lang="en-US" sz="1800" b="1"/>
            </a:br>
            <a:br>
              <a:rPr lang="en-US" sz="1800"/>
            </a:br>
            <a:r>
              <a:rPr lang="en-US" sz="1800"/>
              <a:t>	Het </a:t>
            </a:r>
            <a:r>
              <a:rPr lang="en-US" sz="1800" err="1"/>
              <a:t>voortraject</a:t>
            </a:r>
            <a:r>
              <a:rPr lang="en-US" sz="1800"/>
              <a:t>: de EOA</a:t>
            </a:r>
            <a:br>
              <a:rPr lang="en-US" sz="1800"/>
            </a:br>
            <a:r>
              <a:rPr lang="en-US" sz="1800"/>
              <a:t>		</a:t>
            </a:r>
            <a:br>
              <a:rPr lang="en-US" sz="1800"/>
            </a:br>
            <a:r>
              <a:rPr lang="en-US" sz="1800"/>
              <a:t>		Wat </a:t>
            </a:r>
            <a:r>
              <a:rPr lang="en-US" sz="1800" err="1"/>
              <a:t>wordt</a:t>
            </a:r>
            <a:r>
              <a:rPr lang="en-US" sz="1800"/>
              <a:t> er </a:t>
            </a:r>
            <a:r>
              <a:rPr lang="en-US" sz="1800" err="1"/>
              <a:t>aangeboden</a:t>
            </a:r>
            <a:r>
              <a:rPr lang="en-US" sz="1800"/>
              <a:t>?</a:t>
            </a:r>
            <a:br>
              <a:rPr lang="en-US" sz="1800"/>
            </a:br>
            <a:r>
              <a:rPr lang="en-US" sz="1800"/>
              <a:t>		Wat is de </a:t>
            </a:r>
            <a:r>
              <a:rPr lang="en-US" sz="1800" err="1"/>
              <a:t>startkwalificatie</a:t>
            </a:r>
            <a:r>
              <a:rPr lang="en-US" sz="1800"/>
              <a:t>?</a:t>
            </a:r>
            <a:br>
              <a:rPr lang="en-US" sz="1800"/>
            </a:br>
            <a:br>
              <a:rPr lang="en-US" sz="1800"/>
            </a:br>
            <a:r>
              <a:rPr lang="en-US" sz="1800"/>
              <a:t>	De TOA</a:t>
            </a:r>
            <a:br>
              <a:rPr lang="en-US" sz="1800"/>
            </a:br>
            <a:r>
              <a:rPr lang="en-US" sz="1800"/>
              <a:t>		</a:t>
            </a:r>
            <a:r>
              <a:rPr lang="en-US" sz="1800" err="1"/>
              <a:t>landelijke</a:t>
            </a:r>
            <a:r>
              <a:rPr lang="en-US" sz="1800"/>
              <a:t> </a:t>
            </a:r>
            <a:r>
              <a:rPr lang="en-US" sz="1800" err="1"/>
              <a:t>adviezen</a:t>
            </a:r>
            <a:br>
              <a:rPr lang="en-US" sz="1800"/>
            </a:br>
            <a:r>
              <a:rPr lang="en-US" sz="1800"/>
              <a:t>		</a:t>
            </a:r>
            <a:r>
              <a:rPr lang="en-US" sz="1800" err="1"/>
              <a:t>handvatten</a:t>
            </a:r>
            <a:r>
              <a:rPr lang="en-US" sz="1800"/>
              <a:t> </a:t>
            </a:r>
            <a:r>
              <a:rPr lang="en-US" sz="1800" err="1"/>
              <a:t>voor</a:t>
            </a:r>
            <a:r>
              <a:rPr lang="en-US" sz="1800"/>
              <a:t> in de les</a:t>
            </a:r>
            <a:br>
              <a:rPr lang="en-US" sz="1800"/>
            </a:br>
            <a:br>
              <a:rPr lang="en-US" sz="1800"/>
            </a:br>
            <a:r>
              <a:rPr lang="en-US" sz="1800"/>
              <a:t>	</a:t>
            </a:r>
            <a:r>
              <a:rPr lang="en-US" sz="1800" err="1"/>
              <a:t>Ondersteuning</a:t>
            </a:r>
            <a:br>
              <a:rPr lang="en-US" sz="1800"/>
            </a:br>
            <a:r>
              <a:rPr lang="en-US" sz="1800"/>
              <a:t>	</a:t>
            </a:r>
            <a:br>
              <a:rPr lang="en-US" sz="1800"/>
            </a:br>
            <a:r>
              <a:rPr lang="en-US" sz="1800"/>
              <a:t>		</a:t>
            </a:r>
            <a:r>
              <a:rPr lang="en-US" sz="1800" err="1"/>
              <a:t>contactpersoon</a:t>
            </a:r>
            <a:r>
              <a:rPr lang="en-US" sz="1800"/>
              <a:t> school</a:t>
            </a:r>
            <a:br>
              <a:rPr lang="en-US" sz="1800"/>
            </a:br>
            <a:r>
              <a:rPr lang="en-US" sz="1800"/>
              <a:t>		website, brochure regional network</a:t>
            </a:r>
            <a:br>
              <a:rPr lang="en-US" sz="1800"/>
            </a:br>
            <a:r>
              <a:rPr lang="en-US" sz="1800"/>
              <a:t>		Lowan</a:t>
            </a:r>
            <a:br>
              <a:rPr lang="en-US" sz="1800"/>
            </a:br>
            <a:r>
              <a:rPr lang="en-US" sz="1800"/>
              <a:t> </a:t>
            </a:r>
            <a:br>
              <a:rPr lang="en-US" sz="1800" b="1"/>
            </a:br>
            <a:r>
              <a:rPr lang="en-US" sz="1800" b="1"/>
              <a:t>	</a:t>
            </a:r>
            <a:br>
              <a:rPr lang="en-US" sz="1800"/>
            </a:br>
            <a:r>
              <a:rPr lang="en-US" sz="1800"/>
              <a:t>	</a:t>
            </a:r>
            <a:r>
              <a:rPr lang="en-US" sz="1800" b="1" err="1"/>
              <a:t>afsluiting</a:t>
            </a:r>
            <a:endParaRPr lang="en-US" sz="1800" b="1"/>
          </a:p>
        </p:txBody>
      </p:sp>
      <p:sp>
        <p:nvSpPr>
          <p:cNvPr id="46" name="Content Placeholder 13">
            <a:extLst>
              <a:ext uri="{FF2B5EF4-FFF2-40B4-BE49-F238E27FC236}">
                <a16:creationId xmlns:a16="http://schemas.microsoft.com/office/drawing/2014/main" id="{23AF4AE7-B17A-A5CE-244D-20F4971B62F8}"/>
              </a:ext>
            </a:extLst>
          </p:cNvPr>
          <p:cNvSpPr>
            <a:spLocks noGrp="1"/>
          </p:cNvSpPr>
          <p:nvPr>
            <p:ph idx="1"/>
          </p:nvPr>
        </p:nvSpPr>
        <p:spPr>
          <a:xfrm>
            <a:off x="2109457" y="696444"/>
            <a:ext cx="3446787" cy="507667"/>
          </a:xfrm>
        </p:spPr>
        <p:txBody>
          <a:bodyPr vert="horz" lIns="91440" tIns="45720" rIns="91440" bIns="45720" rtlCol="0">
            <a:normAutofit/>
          </a:bodyPr>
          <a:lstStyle/>
          <a:p>
            <a:pPr marL="0" indent="0">
              <a:spcAft>
                <a:spcPts val="600"/>
              </a:spcAft>
              <a:buNone/>
            </a:pPr>
            <a:r>
              <a:rPr lang="en-US" sz="2200" b="1" err="1"/>
              <a:t>Programma</a:t>
            </a:r>
            <a:endParaRPr lang="en-US" sz="2200"/>
          </a:p>
        </p:txBody>
      </p:sp>
      <p:pic>
        <p:nvPicPr>
          <p:cNvPr id="10" name="Tijdelijke aanduiding voor inhoud 4" descr="Afbeelding met tekst, schermopname, persoon, Menselijk gezicht&#10;&#10;Automatisch gegenereerde beschrijving">
            <a:extLst>
              <a:ext uri="{FF2B5EF4-FFF2-40B4-BE49-F238E27FC236}">
                <a16:creationId xmlns:a16="http://schemas.microsoft.com/office/drawing/2014/main" id="{DF238BF4-D295-B72A-FCE8-E51DB752A3C7}"/>
              </a:ext>
            </a:extLst>
          </p:cNvPr>
          <p:cNvPicPr>
            <a:picLocks noChangeAspect="1"/>
          </p:cNvPicPr>
          <p:nvPr/>
        </p:nvPicPr>
        <p:blipFill>
          <a:blip r:embed="rId2"/>
          <a:srcRect l="24056" t="33161" r="22054" b="24937"/>
          <a:stretch/>
        </p:blipFill>
        <p:spPr>
          <a:xfrm rot="814238">
            <a:off x="8150272" y="612281"/>
            <a:ext cx="3832943" cy="1157555"/>
          </a:xfrm>
          <a:prstGeom prst="rect">
            <a:avLst/>
          </a:prstGeom>
        </p:spPr>
      </p:pic>
    </p:spTree>
    <p:extLst>
      <p:ext uri="{BB962C8B-B14F-4D97-AF65-F5344CB8AC3E}">
        <p14:creationId xmlns:p14="http://schemas.microsoft.com/office/powerpoint/2010/main" val="103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DAD64-4EE7-5928-AEB3-9EA50C1DEF8F}"/>
              </a:ext>
            </a:extLst>
          </p:cNvPr>
          <p:cNvSpPr>
            <a:spLocks noGrp="1"/>
          </p:cNvSpPr>
          <p:nvPr>
            <p:ph type="title"/>
          </p:nvPr>
        </p:nvSpPr>
        <p:spPr/>
        <p:txBody>
          <a:bodyPr/>
          <a:lstStyle/>
          <a:p>
            <a:r>
              <a:rPr lang="nl-NL"/>
              <a:t>Het voortraject</a:t>
            </a:r>
          </a:p>
        </p:txBody>
      </p:sp>
      <p:sp>
        <p:nvSpPr>
          <p:cNvPr id="3" name="Tijdelijke aanduiding voor inhoud 2">
            <a:extLst>
              <a:ext uri="{FF2B5EF4-FFF2-40B4-BE49-F238E27FC236}">
                <a16:creationId xmlns:a16="http://schemas.microsoft.com/office/drawing/2014/main" id="{901A825D-5276-501D-A3BF-FAE9453F730D}"/>
              </a:ext>
            </a:extLst>
          </p:cNvPr>
          <p:cNvSpPr>
            <a:spLocks noGrp="1"/>
          </p:cNvSpPr>
          <p:nvPr>
            <p:ph idx="1"/>
          </p:nvPr>
        </p:nvSpPr>
        <p:spPr>
          <a:xfrm>
            <a:off x="565150" y="2160016"/>
            <a:ext cx="9242041" cy="3601212"/>
          </a:xfrm>
        </p:spPr>
        <p:txBody>
          <a:bodyPr>
            <a:normAutofit fontScale="92500" lnSpcReduction="10000"/>
          </a:bodyPr>
          <a:lstStyle/>
          <a:p>
            <a:r>
              <a:rPr lang="nl-NL"/>
              <a:t>6- 12 jaar</a:t>
            </a:r>
          </a:p>
          <a:p>
            <a:pPr lvl="1"/>
            <a:r>
              <a:rPr lang="nl-NL"/>
              <a:t>Nieuwkomersvoorziening West-Friesland</a:t>
            </a:r>
          </a:p>
          <a:p>
            <a:pPr lvl="1"/>
            <a:r>
              <a:rPr lang="nl-NL"/>
              <a:t>1 jaar intensief taalbad</a:t>
            </a:r>
          </a:p>
          <a:p>
            <a:r>
              <a:rPr lang="nl-NL"/>
              <a:t>12-16 jaar</a:t>
            </a:r>
          </a:p>
          <a:p>
            <a:pPr lvl="1"/>
            <a:r>
              <a:rPr lang="nl-NL"/>
              <a:t>EOA SG De Dijk en SG Newton</a:t>
            </a:r>
          </a:p>
          <a:p>
            <a:pPr lvl="1"/>
            <a:r>
              <a:rPr lang="nl-NL"/>
              <a:t>Maximaal 2 jaar</a:t>
            </a:r>
          </a:p>
          <a:p>
            <a:r>
              <a:rPr lang="nl-NL"/>
              <a:t>16 jaar en ouder</a:t>
            </a:r>
          </a:p>
          <a:p>
            <a:pPr lvl="1"/>
            <a:r>
              <a:rPr lang="nl-NL"/>
              <a:t>EOA </a:t>
            </a:r>
            <a:r>
              <a:rPr lang="nl-NL" err="1"/>
              <a:t>Talland</a:t>
            </a:r>
            <a:r>
              <a:rPr lang="nl-NL"/>
              <a:t> College</a:t>
            </a:r>
          </a:p>
          <a:p>
            <a:pPr lvl="1"/>
            <a:r>
              <a:rPr lang="nl-NL"/>
              <a:t>Maximaal 2 jaar</a:t>
            </a:r>
          </a:p>
        </p:txBody>
      </p:sp>
    </p:spTree>
    <p:extLst>
      <p:ext uri="{BB962C8B-B14F-4D97-AF65-F5344CB8AC3E}">
        <p14:creationId xmlns:p14="http://schemas.microsoft.com/office/powerpoint/2010/main" val="336746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2D9A-2527-D3DE-C2BF-CACFF23B18F0}"/>
              </a:ext>
            </a:extLst>
          </p:cNvPr>
          <p:cNvSpPr>
            <a:spLocks noGrp="1"/>
          </p:cNvSpPr>
          <p:nvPr>
            <p:ph type="title"/>
          </p:nvPr>
        </p:nvSpPr>
        <p:spPr/>
        <p:txBody>
          <a:bodyPr/>
          <a:lstStyle/>
          <a:p>
            <a:r>
              <a:rPr lang="nl-NL"/>
              <a:t>NT2 op de ……..</a:t>
            </a:r>
          </a:p>
        </p:txBody>
      </p:sp>
      <p:pic>
        <p:nvPicPr>
          <p:cNvPr id="5" name="Tijdelijke aanduiding voor inhoud 4">
            <a:extLst>
              <a:ext uri="{FF2B5EF4-FFF2-40B4-BE49-F238E27FC236}">
                <a16:creationId xmlns:a16="http://schemas.microsoft.com/office/drawing/2014/main" id="{65144EBC-695D-36B8-A846-31C698F8E091}"/>
              </a:ext>
            </a:extLst>
          </p:cNvPr>
          <p:cNvPicPr>
            <a:picLocks noGrp="1" noChangeAspect="1"/>
          </p:cNvPicPr>
          <p:nvPr>
            <p:ph sz="half" idx="1"/>
          </p:nvPr>
        </p:nvPicPr>
        <p:blipFill>
          <a:blip r:embed="rId3"/>
          <a:stretch>
            <a:fillRect/>
          </a:stretch>
        </p:blipFill>
        <p:spPr>
          <a:xfrm>
            <a:off x="563563" y="2532818"/>
            <a:ext cx="5238750" cy="3060776"/>
          </a:xfrm>
          <a:prstGeom prst="rect">
            <a:avLst/>
          </a:prstGeom>
        </p:spPr>
      </p:pic>
      <p:sp>
        <p:nvSpPr>
          <p:cNvPr id="4" name="Tijdelijke aanduiding voor inhoud 3">
            <a:extLst>
              <a:ext uri="{FF2B5EF4-FFF2-40B4-BE49-F238E27FC236}">
                <a16:creationId xmlns:a16="http://schemas.microsoft.com/office/drawing/2014/main" id="{7E56DFDD-EC29-3919-60D2-B4FB2680EFA4}"/>
              </a:ext>
            </a:extLst>
          </p:cNvPr>
          <p:cNvSpPr>
            <a:spLocks noGrp="1"/>
          </p:cNvSpPr>
          <p:nvPr>
            <p:ph sz="half" idx="2"/>
          </p:nvPr>
        </p:nvSpPr>
        <p:spPr/>
        <p:txBody>
          <a:bodyPr>
            <a:normAutofit fontScale="85000" lnSpcReduction="20000"/>
          </a:bodyPr>
          <a:lstStyle/>
          <a:p>
            <a:pPr marL="0" indent="0">
              <a:buNone/>
            </a:pPr>
            <a:r>
              <a:rPr lang="nl-NL"/>
              <a:t>Bulgarije</a:t>
            </a:r>
          </a:p>
          <a:p>
            <a:pPr marL="0" indent="0">
              <a:buNone/>
            </a:pPr>
            <a:r>
              <a:rPr lang="nl-NL"/>
              <a:t>Oekraïne</a:t>
            </a:r>
          </a:p>
          <a:p>
            <a:pPr marL="0" indent="0">
              <a:buNone/>
            </a:pPr>
            <a:r>
              <a:rPr lang="nl-NL"/>
              <a:t>Filipijnen</a:t>
            </a:r>
          </a:p>
          <a:p>
            <a:pPr marL="0" indent="0">
              <a:buNone/>
            </a:pPr>
            <a:r>
              <a:rPr lang="nl-NL"/>
              <a:t>Mexico</a:t>
            </a:r>
          </a:p>
          <a:p>
            <a:pPr marL="0" indent="0">
              <a:buNone/>
            </a:pPr>
            <a:r>
              <a:rPr lang="nl-NL"/>
              <a:t>Saoedi Arabië</a:t>
            </a:r>
          </a:p>
          <a:p>
            <a:pPr marL="0" indent="0">
              <a:buNone/>
            </a:pPr>
            <a:r>
              <a:rPr lang="nl-NL"/>
              <a:t>Suriname</a:t>
            </a:r>
          </a:p>
          <a:p>
            <a:pPr marL="0" indent="0">
              <a:buNone/>
            </a:pPr>
            <a:r>
              <a:rPr lang="nl-NL"/>
              <a:t>Turkije</a:t>
            </a:r>
          </a:p>
          <a:p>
            <a:pPr marL="0" indent="0">
              <a:buNone/>
            </a:pPr>
            <a:r>
              <a:rPr lang="nl-NL"/>
              <a:t>Zuid Afrika</a:t>
            </a:r>
          </a:p>
          <a:p>
            <a:pPr marL="0" indent="0">
              <a:buNone/>
            </a:pPr>
            <a:r>
              <a:rPr lang="nl-NL"/>
              <a:t>Jordanië</a:t>
            </a:r>
          </a:p>
          <a:p>
            <a:pPr marL="0" indent="0">
              <a:buNone/>
            </a:pPr>
            <a:endParaRPr lang="nl-NL"/>
          </a:p>
        </p:txBody>
      </p:sp>
    </p:spTree>
    <p:extLst>
      <p:ext uri="{BB962C8B-B14F-4D97-AF65-F5344CB8AC3E}">
        <p14:creationId xmlns:p14="http://schemas.microsoft.com/office/powerpoint/2010/main" val="381622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0D1D4-0E46-13C2-DA0A-95DBC6D09070}"/>
              </a:ext>
            </a:extLst>
          </p:cNvPr>
          <p:cNvSpPr>
            <a:spLocks noGrp="1"/>
          </p:cNvSpPr>
          <p:nvPr>
            <p:ph type="title"/>
          </p:nvPr>
        </p:nvSpPr>
        <p:spPr/>
        <p:txBody>
          <a:bodyPr/>
          <a:lstStyle/>
          <a:p>
            <a:r>
              <a:rPr lang="nl-NL"/>
              <a:t>Aanbod EOA</a:t>
            </a:r>
          </a:p>
        </p:txBody>
      </p:sp>
      <p:sp>
        <p:nvSpPr>
          <p:cNvPr id="3" name="Tijdelijke aanduiding voor inhoud 2">
            <a:extLst>
              <a:ext uri="{FF2B5EF4-FFF2-40B4-BE49-F238E27FC236}">
                <a16:creationId xmlns:a16="http://schemas.microsoft.com/office/drawing/2014/main" id="{92261959-F60F-8C23-021F-25917DFD888D}"/>
              </a:ext>
            </a:extLst>
          </p:cNvPr>
          <p:cNvSpPr>
            <a:spLocks noGrp="1"/>
          </p:cNvSpPr>
          <p:nvPr>
            <p:ph idx="1"/>
          </p:nvPr>
        </p:nvSpPr>
        <p:spPr/>
        <p:txBody>
          <a:bodyPr/>
          <a:lstStyle/>
          <a:p>
            <a:r>
              <a:rPr lang="nl-NL"/>
              <a:t>NT2</a:t>
            </a:r>
          </a:p>
          <a:p>
            <a:r>
              <a:rPr lang="nl-NL"/>
              <a:t>Rekenen</a:t>
            </a:r>
          </a:p>
          <a:p>
            <a:r>
              <a:rPr lang="nl-NL"/>
              <a:t>Wiskunde</a:t>
            </a:r>
          </a:p>
          <a:p>
            <a:r>
              <a:rPr lang="nl-NL"/>
              <a:t>Engels</a:t>
            </a:r>
          </a:p>
          <a:p>
            <a:r>
              <a:rPr lang="nl-NL"/>
              <a:t>Overige vakken afhankelijk van uitstroomdoel: economie, mem, </a:t>
            </a:r>
            <a:r>
              <a:rPr lang="nl-NL" err="1"/>
              <a:t>nask</a:t>
            </a:r>
            <a:r>
              <a:rPr lang="nl-NL"/>
              <a:t>, creatieve vakken, lo</a:t>
            </a:r>
          </a:p>
        </p:txBody>
      </p:sp>
    </p:spTree>
    <p:extLst>
      <p:ext uri="{BB962C8B-B14F-4D97-AF65-F5344CB8AC3E}">
        <p14:creationId xmlns:p14="http://schemas.microsoft.com/office/powerpoint/2010/main" val="2551312297"/>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Breedbeeld</PresentationFormat>
  <Paragraphs>263</Paragraphs>
  <Slides>32</Slides>
  <Notes>7</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Aptos</vt:lpstr>
      <vt:lpstr>Aptos Display</vt:lpstr>
      <vt:lpstr>Arial</vt:lpstr>
      <vt:lpstr>Calibri</vt:lpstr>
      <vt:lpstr>Neue Haas Grotesk Text Pro</vt:lpstr>
      <vt:lpstr>PunchcardVTI</vt:lpstr>
      <vt:lpstr>Kantoorthema</vt:lpstr>
      <vt:lpstr>3e bijeenkomst</vt:lpstr>
      <vt:lpstr>  Welkom     Presentatie   Stand van zaken – 25 minuten      Wat ging er echt goed?   Wat wil je verbeteren?   De TOA en de vakdocent – 25 minuten   PP voor collega’s   brochure   Pauze   Opstellen plan van aanpak    afsluiting</vt:lpstr>
      <vt:lpstr>Stand van zaken - Björn</vt:lpstr>
      <vt:lpstr>De TOA en de vakdocent- Jacqueline</vt:lpstr>
      <vt:lpstr>Taalbewust lesgeven aan anderstalige leerlingen</vt:lpstr>
      <vt:lpstr>  Welkom     Presentatie   Het voortraject: de EOA      Wat wordt er aangeboden?   Wat is de startkwalificatie?   De TOA   landelijke adviezen   handvatten voor in de les   Ondersteuning     contactpersoon school   website, brochure regional network   Lowan      afsluiting</vt:lpstr>
      <vt:lpstr>Het voortraject</vt:lpstr>
      <vt:lpstr>NT2 op de ……..</vt:lpstr>
      <vt:lpstr>Aanbod EOA</vt:lpstr>
      <vt:lpstr>PowerPoint-presentatie</vt:lpstr>
      <vt:lpstr>ERK</vt:lpstr>
      <vt:lpstr>In de praktijk Hoe groot is de woordenschatomvang van: </vt:lpstr>
      <vt:lpstr>De wet – onze opdracht</vt:lpstr>
      <vt:lpstr>De overdracht</vt:lpstr>
      <vt:lpstr>De start</vt:lpstr>
      <vt:lpstr>Pedagogische aanpak</vt:lpstr>
      <vt:lpstr>Didactische aanpak Lezen: Tekstdekking 95-98%!</vt:lpstr>
      <vt:lpstr>Presentatie Folkert Kuiken emiritus hoogleraar NT2 en meertaligheid</vt:lpstr>
      <vt:lpstr>Wat maakt de overstap tot een succes?</vt:lpstr>
      <vt:lpstr>PowerPoint-presentatie</vt:lpstr>
      <vt:lpstr>Faciliteiten (bij jou op school)</vt:lpstr>
      <vt:lpstr>Wat zijn de problemen?</vt:lpstr>
      <vt:lpstr>Hoe leg je een nieuw begrip uit?</vt:lpstr>
      <vt:lpstr>PowerPoint-presentatie</vt:lpstr>
      <vt:lpstr>Neem een anderstalige leerling in gedachte </vt:lpstr>
      <vt:lpstr>Afsluiter: Schooltaal en vaktaal</vt:lpstr>
      <vt:lpstr>Woordenlijsten en extra uitleg</vt:lpstr>
      <vt:lpstr>Ondersteuning</vt:lpstr>
      <vt:lpstr>PowerPoint-presentatie</vt:lpstr>
      <vt:lpstr>Opstellen plan van aanpak- Björn</vt:lpstr>
      <vt:lpstr>Opstellen plan van aanpak- Jacqueline/Björn</vt:lpstr>
      <vt:lpstr>Afsluiting - Jacqueline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Jacqueline Kruize</cp:lastModifiedBy>
  <cp:revision>1</cp:revision>
  <dcterms:created xsi:type="dcterms:W3CDTF">2025-02-11T10:50:35Z</dcterms:created>
  <dcterms:modified xsi:type="dcterms:W3CDTF">2025-03-17T10:35:50Z</dcterms:modified>
</cp:coreProperties>
</file>