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84" r:id="rId2"/>
    <p:sldMasterId id="2147483696" r:id="rId3"/>
    <p:sldMasterId id="2147483697" r:id="rId4"/>
    <p:sldMasterId id="2147483648" r:id="rId5"/>
  </p:sldMasterIdLst>
  <p:notesMasterIdLst>
    <p:notesMasterId r:id="rId35"/>
  </p:notesMasterIdLst>
  <p:sldIdLst>
    <p:sldId id="277" r:id="rId6"/>
    <p:sldId id="278" r:id="rId7"/>
    <p:sldId id="280" r:id="rId8"/>
    <p:sldId id="257" r:id="rId9"/>
    <p:sldId id="258" r:id="rId10"/>
    <p:sldId id="259" r:id="rId11"/>
    <p:sldId id="281" r:id="rId12"/>
    <p:sldId id="282" r:id="rId13"/>
    <p:sldId id="283" r:id="rId14"/>
    <p:sldId id="284" r:id="rId15"/>
    <p:sldId id="285" r:id="rId16"/>
    <p:sldId id="286" r:id="rId17"/>
    <p:sldId id="288" r:id="rId18"/>
    <p:sldId id="289" r:id="rId19"/>
    <p:sldId id="301" r:id="rId20"/>
    <p:sldId id="296" r:id="rId21"/>
    <p:sldId id="297" r:id="rId22"/>
    <p:sldId id="298" r:id="rId23"/>
    <p:sldId id="299" r:id="rId24"/>
    <p:sldId id="300" r:id="rId25"/>
    <p:sldId id="304" r:id="rId26"/>
    <p:sldId id="290" r:id="rId27"/>
    <p:sldId id="291" r:id="rId28"/>
    <p:sldId id="292" r:id="rId29"/>
    <p:sldId id="293" r:id="rId30"/>
    <p:sldId id="294" r:id="rId31"/>
    <p:sldId id="295" r:id="rId32"/>
    <p:sldId id="279" r:id="rId33"/>
    <p:sldId id="303" r:id="rId34"/>
  </p:sldIdLst>
  <p:sldSz cx="9144000" cy="5143500" type="screen16x9"/>
  <p:notesSz cx="6724650" cy="9774238"/>
  <p:embeddedFontLst>
    <p:embeddedFont>
      <p:font typeface="Amatic SC" panose="00000500000000000000" pitchFamily="2" charset="-79"/>
      <p:regular r:id="rId36"/>
      <p:bold r:id="rId37"/>
    </p:embeddedFont>
    <p:embeddedFont>
      <p:font typeface="Century Gothic" panose="020B0502020202020204" pitchFamily="34" charset="0"/>
      <p:regular r:id="rId38"/>
      <p:bold r:id="rId39"/>
      <p:italic r:id="rId40"/>
      <p:boldItalic r:id="rId41"/>
    </p:embeddedFont>
    <p:embeddedFont>
      <p:font typeface="Meiryo" panose="020B0604030504040204" pitchFamily="34" charset="-128"/>
      <p:regular r:id="rId42"/>
      <p:bold r:id="rId43"/>
      <p:italic r:id="rId44"/>
      <p:boldItalic r:id="rId45"/>
    </p:embeddedFont>
    <p:embeddedFont>
      <p:font typeface="Source Code Pro" panose="020B0509030403020204" pitchFamily="49"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15BA7-3181-4697-BEA7-D17AFC256BDC}" v="4" dt="2024-10-21T11:40:09.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6363" y="733425"/>
            <a:ext cx="6513512" cy="36655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2465" y="4642763"/>
            <a:ext cx="5379720" cy="439840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104775" y="733425"/>
            <a:ext cx="6515100" cy="36655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72465" y="4642763"/>
            <a:ext cx="5379720" cy="43984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056140ee81_0_54:notes"/>
          <p:cNvSpPr>
            <a:spLocks noGrp="1" noRot="1" noChangeAspect="1"/>
          </p:cNvSpPr>
          <p:nvPr>
            <p:ph type="sldImg" idx="2"/>
          </p:nvPr>
        </p:nvSpPr>
        <p:spPr>
          <a:xfrm>
            <a:off x="104775" y="733425"/>
            <a:ext cx="6515100" cy="36655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056140ee81_0_54:notes"/>
          <p:cNvSpPr txBox="1">
            <a:spLocks noGrp="1"/>
          </p:cNvSpPr>
          <p:nvPr>
            <p:ph type="body" idx="1"/>
          </p:nvPr>
        </p:nvSpPr>
        <p:spPr>
          <a:xfrm>
            <a:off x="672465" y="4642763"/>
            <a:ext cx="5379720" cy="43984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056140ee81_0_60:notes"/>
          <p:cNvSpPr>
            <a:spLocks noGrp="1" noRot="1" noChangeAspect="1"/>
          </p:cNvSpPr>
          <p:nvPr>
            <p:ph type="sldImg" idx="2"/>
          </p:nvPr>
        </p:nvSpPr>
        <p:spPr>
          <a:xfrm>
            <a:off x="104775" y="733425"/>
            <a:ext cx="6515100" cy="36655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056140ee81_0_60:notes"/>
          <p:cNvSpPr txBox="1">
            <a:spLocks noGrp="1"/>
          </p:cNvSpPr>
          <p:nvPr>
            <p:ph type="body" idx="1"/>
          </p:nvPr>
        </p:nvSpPr>
        <p:spPr>
          <a:xfrm>
            <a:off x="672465" y="4642763"/>
            <a:ext cx="5379720" cy="43984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056140ee81_0_67:notes"/>
          <p:cNvSpPr>
            <a:spLocks noGrp="1" noRot="1" noChangeAspect="1"/>
          </p:cNvSpPr>
          <p:nvPr>
            <p:ph type="sldImg" idx="2"/>
          </p:nvPr>
        </p:nvSpPr>
        <p:spPr>
          <a:xfrm>
            <a:off x="104775" y="733425"/>
            <a:ext cx="6515100" cy="36655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056140ee81_0_67:notes"/>
          <p:cNvSpPr txBox="1">
            <a:spLocks noGrp="1"/>
          </p:cNvSpPr>
          <p:nvPr>
            <p:ph type="body" idx="1"/>
          </p:nvPr>
        </p:nvSpPr>
        <p:spPr>
          <a:xfrm>
            <a:off x="672465" y="4642763"/>
            <a:ext cx="5379720" cy="43984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04.11.2024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2915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04.11.2024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64662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Klik om stijl te bewerken</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A953BDC-9EAE-49FE-9892-958C9F845175}" type="datetimeFigureOut">
              <a:rPr lang="de-DE" smtClean="0"/>
              <a:t>04.11.2024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60316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CA953BDC-9EAE-49FE-9892-958C9F845175}" type="datetimeFigureOut">
              <a:rPr lang="de-DE" smtClean="0"/>
              <a:t>04.11.2024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079749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Klik om stijl te bewerken</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1878806"/>
            <a:ext cx="3868340"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1878806"/>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CA953BDC-9EAE-49FE-9892-958C9F845175}" type="datetimeFigureOut">
              <a:rPr lang="de-DE" smtClean="0"/>
              <a:t>04.11.2024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15527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CA953BDC-9EAE-49FE-9892-958C9F845175}" type="datetimeFigureOut">
              <a:rPr lang="de-DE" smtClean="0"/>
              <a:t>04.11.2024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15203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53BDC-9EAE-49FE-9892-958C9F845175}" type="datetimeFigureOut">
              <a:rPr lang="de-DE" smtClean="0"/>
              <a:t>04.11.2024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4764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A953BDC-9EAE-49FE-9892-958C9F845175}" type="datetimeFigureOut">
              <a:rPr lang="de-DE" smtClean="0"/>
              <a:t>04.11.2024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324307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A953BDC-9EAE-49FE-9892-958C9F845175}" type="datetimeFigureOut">
              <a:rPr lang="de-DE" smtClean="0"/>
              <a:t>04.11.2024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60802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04.11.2024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9175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04.11.2024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983910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ekop">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3333750"/>
            <a:ext cx="5257800" cy="1447800"/>
          </a:xfrm>
        </p:spPr>
        <p:txBody>
          <a:bodyPr rtlCol="0" anchor="t">
            <a:normAutofit/>
          </a:bodyPr>
          <a:lstStyle>
            <a:lvl1pPr algn="l" rtl="0">
              <a:defRPr sz="4050" b="0" cap="none" baseline="0"/>
            </a:lvl1pPr>
          </a:lstStyle>
          <a:p>
            <a:pPr rtl="0"/>
            <a:r>
              <a:rPr lang="nl-NL" noProof="0"/>
              <a:t>Klik om stijl te bewerken</a:t>
            </a:r>
          </a:p>
        </p:txBody>
      </p:sp>
      <p:sp>
        <p:nvSpPr>
          <p:cNvPr id="3" name="Tijdelijke aanduiding voor tekst 2"/>
          <p:cNvSpPr>
            <a:spLocks noGrp="1"/>
          </p:cNvSpPr>
          <p:nvPr>
            <p:ph type="body" idx="1"/>
          </p:nvPr>
        </p:nvSpPr>
        <p:spPr>
          <a:xfrm>
            <a:off x="609600" y="2343151"/>
            <a:ext cx="5257800" cy="972740"/>
          </a:xfrm>
        </p:spPr>
        <p:txBody>
          <a:bodyPr rtlCol="0" anchor="b">
            <a:normAutofit/>
          </a:bodyPr>
          <a:lstStyle>
            <a:lvl1pPr marL="0" indent="0" algn="l" rtl="0">
              <a:spcBef>
                <a:spcPts val="0"/>
              </a:spcBef>
              <a:buNone/>
              <a:defRPr sz="2100">
                <a:solidFill>
                  <a:schemeClr val="tx1"/>
                </a:solidFill>
              </a:defRPr>
            </a:lvl1pPr>
            <a:lvl2pPr marL="457120" indent="0" algn="l" rtl="0">
              <a:buNone/>
              <a:defRPr sz="1800">
                <a:solidFill>
                  <a:schemeClr val="tx1">
                    <a:tint val="75000"/>
                  </a:schemeClr>
                </a:solidFill>
              </a:defRPr>
            </a:lvl2pPr>
            <a:lvl3pPr marL="914240" indent="0" algn="l" rtl="0">
              <a:buNone/>
              <a:defRPr sz="1575">
                <a:solidFill>
                  <a:schemeClr val="tx1">
                    <a:tint val="75000"/>
                  </a:schemeClr>
                </a:solidFill>
              </a:defRPr>
            </a:lvl3pPr>
            <a:lvl4pPr marL="1371360" indent="0" algn="l" rtl="0">
              <a:buNone/>
              <a:defRPr sz="1425">
                <a:solidFill>
                  <a:schemeClr val="tx1">
                    <a:tint val="75000"/>
                  </a:schemeClr>
                </a:solidFill>
              </a:defRPr>
            </a:lvl4pPr>
            <a:lvl5pPr marL="1828480" indent="0" algn="l" rtl="0">
              <a:buNone/>
              <a:defRPr sz="1425">
                <a:solidFill>
                  <a:schemeClr val="tx1">
                    <a:tint val="75000"/>
                  </a:schemeClr>
                </a:solidFill>
              </a:defRPr>
            </a:lvl5pPr>
            <a:lvl6pPr marL="2285600" indent="0" algn="l" rtl="0">
              <a:buNone/>
              <a:defRPr sz="1425">
                <a:solidFill>
                  <a:schemeClr val="tx1">
                    <a:tint val="75000"/>
                  </a:schemeClr>
                </a:solidFill>
              </a:defRPr>
            </a:lvl6pPr>
            <a:lvl7pPr marL="2742720" indent="0" algn="l" rtl="0">
              <a:buNone/>
              <a:defRPr sz="1425">
                <a:solidFill>
                  <a:schemeClr val="tx1">
                    <a:tint val="75000"/>
                  </a:schemeClr>
                </a:solidFill>
              </a:defRPr>
            </a:lvl7pPr>
            <a:lvl8pPr marL="3199840" indent="0" algn="l" rtl="0">
              <a:buNone/>
              <a:defRPr sz="1425">
                <a:solidFill>
                  <a:schemeClr val="tx1">
                    <a:tint val="75000"/>
                  </a:schemeClr>
                </a:solidFill>
              </a:defRPr>
            </a:lvl8pPr>
            <a:lvl9pPr marL="3656960" indent="0" algn="l" rtl="0">
              <a:buNone/>
              <a:defRPr sz="1425">
                <a:solidFill>
                  <a:schemeClr val="tx1">
                    <a:tint val="75000"/>
                  </a:schemeClr>
                </a:solidFill>
              </a:defRPr>
            </a:lvl9pPr>
          </a:lstStyle>
          <a:p>
            <a:pPr lvl="0" rtl="0"/>
            <a:r>
              <a:rPr lang="nl-NL" noProof="0"/>
              <a:t>Klikken om de tekststijl van het model te bewerken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p>
        </p:txBody>
      </p:sp>
      <p:sp>
        <p:nvSpPr>
          <p:cNvPr id="3" name="Tijdelijke aanduiding voor inhoud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lvl1pPr>
              <a:defRPr/>
            </a:lvl1pPr>
          </a:lstStyle>
          <a:p>
            <a:fld id="{B9F5E197-2F41-4401-94D0-98CDD8678654}" type="datetime1">
              <a:rPr lang="nl-NL" smtClean="0"/>
              <a:pPr/>
              <a:t>4-11-2024</a:t>
            </a:fld>
            <a:endParaRPr lang="nl-NL"/>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A60BA0E-20D0-4E7C-B286-26C960A6788F}" type="slidenum">
              <a:rPr lang="nl-NL" noProof="0" smtClean="0"/>
              <a:t>‹nr.›</a:t>
            </a:fld>
            <a:endParaRPr lang="nl-NL" noProof="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d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505200" y="1123951"/>
            <a:ext cx="5257800" cy="2474119"/>
          </a:xfrm>
        </p:spPr>
        <p:txBody>
          <a:bodyPr rtlCol="0">
            <a:normAutofit/>
          </a:bodyPr>
          <a:lstStyle>
            <a:lvl1pPr algn="l" rtl="0">
              <a:lnSpc>
                <a:spcPct val="90000"/>
              </a:lnSpc>
              <a:defRPr sz="4050" cap="none" baseline="0"/>
            </a:lvl1pPr>
          </a:lstStyle>
          <a:p>
            <a:pPr rtl="0"/>
            <a:r>
              <a:rPr lang="nl-NL" noProof="0"/>
              <a:t>Klik om stijl te bewerken</a:t>
            </a:r>
          </a:p>
        </p:txBody>
      </p:sp>
      <p:sp>
        <p:nvSpPr>
          <p:cNvPr id="3" name="Subtitel 2"/>
          <p:cNvSpPr>
            <a:spLocks noGrp="1"/>
          </p:cNvSpPr>
          <p:nvPr>
            <p:ph type="subTitle" idx="1"/>
          </p:nvPr>
        </p:nvSpPr>
        <p:spPr>
          <a:xfrm>
            <a:off x="3505200" y="3695700"/>
            <a:ext cx="5257800" cy="933450"/>
          </a:xfrm>
        </p:spPr>
        <p:txBody>
          <a:bodyPr rtlCol="0">
            <a:normAutofit/>
          </a:bodyPr>
          <a:lstStyle>
            <a:lvl1pPr marL="0" indent="0" algn="l" rtl="0">
              <a:spcBef>
                <a:spcPts val="0"/>
              </a:spcBef>
              <a:buNone/>
              <a:defRPr sz="2100" b="0">
                <a:solidFill>
                  <a:schemeClr val="tx1"/>
                </a:solidFill>
              </a:defRPr>
            </a:lvl1pPr>
            <a:lvl2pPr marL="457120" indent="0" algn="ctr" rtl="0">
              <a:buNone/>
              <a:defRPr>
                <a:solidFill>
                  <a:schemeClr val="tx1">
                    <a:tint val="75000"/>
                  </a:schemeClr>
                </a:solidFill>
              </a:defRPr>
            </a:lvl2pPr>
            <a:lvl3pPr marL="914240" indent="0" algn="ctr" rtl="0">
              <a:buNone/>
              <a:defRPr>
                <a:solidFill>
                  <a:schemeClr val="tx1">
                    <a:tint val="75000"/>
                  </a:schemeClr>
                </a:solidFill>
              </a:defRPr>
            </a:lvl3pPr>
            <a:lvl4pPr marL="1371360" indent="0" algn="ctr" rtl="0">
              <a:buNone/>
              <a:defRPr>
                <a:solidFill>
                  <a:schemeClr val="tx1">
                    <a:tint val="75000"/>
                  </a:schemeClr>
                </a:solidFill>
              </a:defRPr>
            </a:lvl4pPr>
            <a:lvl5pPr marL="1828480" indent="0" algn="ctr" rtl="0">
              <a:buNone/>
              <a:defRPr>
                <a:solidFill>
                  <a:schemeClr val="tx1">
                    <a:tint val="75000"/>
                  </a:schemeClr>
                </a:solidFill>
              </a:defRPr>
            </a:lvl5pPr>
            <a:lvl6pPr marL="2285600" indent="0" algn="ctr" rtl="0">
              <a:buNone/>
              <a:defRPr>
                <a:solidFill>
                  <a:schemeClr val="tx1">
                    <a:tint val="75000"/>
                  </a:schemeClr>
                </a:solidFill>
              </a:defRPr>
            </a:lvl6pPr>
            <a:lvl7pPr marL="2742720" indent="0" algn="ctr" rtl="0">
              <a:buNone/>
              <a:defRPr>
                <a:solidFill>
                  <a:schemeClr val="tx1">
                    <a:tint val="75000"/>
                  </a:schemeClr>
                </a:solidFill>
              </a:defRPr>
            </a:lvl7pPr>
            <a:lvl8pPr marL="3199840" indent="0" algn="ctr" rtl="0">
              <a:buNone/>
              <a:defRPr>
                <a:solidFill>
                  <a:schemeClr val="tx1">
                    <a:tint val="75000"/>
                  </a:schemeClr>
                </a:solidFill>
              </a:defRPr>
            </a:lvl8pPr>
            <a:lvl9pPr marL="3656960" indent="0" algn="ctr" rtl="0">
              <a:buNone/>
              <a:defRPr>
                <a:solidFill>
                  <a:schemeClr val="tx1">
                    <a:tint val="75000"/>
                  </a:schemeClr>
                </a:solidFill>
              </a:defRPr>
            </a:lvl9pPr>
          </a:lstStyle>
          <a:p>
            <a:pPr rtl="0"/>
            <a:r>
              <a:rPr lang="nl-NL" noProof="0"/>
              <a:t>Klikken om de ondertitelstijl van het model te bewerken</a:t>
            </a: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04.11.2024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endParaRPr lang="de-DE"/>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51" r:id="rId3"/>
    <p:sldLayoutId id="2147483652" r:id="rId4"/>
    <p:sldLayoutId id="2147483653" r:id="rId5"/>
    <p:sldLayoutId id="2147483654" r:id="rId6"/>
    <p:sldLayoutId id="2147483683"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11/4/2024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5434922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Rechthoek 8"/>
          <p:cNvSpPr/>
          <p:nvPr/>
        </p:nvSpPr>
        <p:spPr>
          <a:xfrm>
            <a:off x="228600" y="0"/>
            <a:ext cx="8686800" cy="51435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rtl="0"/>
            <a:endParaRPr lang="nl-NL" sz="1800" noProof="0"/>
          </a:p>
        </p:txBody>
      </p:sp>
      <p:sp>
        <p:nvSpPr>
          <p:cNvPr id="2" name="Tijdelijke aanduiding voor titel 1"/>
          <p:cNvSpPr>
            <a:spLocks noGrp="1"/>
          </p:cNvSpPr>
          <p:nvPr>
            <p:ph type="title"/>
          </p:nvPr>
        </p:nvSpPr>
        <p:spPr>
          <a:xfrm>
            <a:off x="838200" y="57150"/>
            <a:ext cx="7620000" cy="1047750"/>
          </a:xfrm>
          <a:prstGeom prst="rect">
            <a:avLst/>
          </a:prstGeom>
        </p:spPr>
        <p:txBody>
          <a:bodyPr vert="horz" lIns="121899" tIns="60949" rIns="121899" bIns="60949" rtlCol="0" anchor="b">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838200" y="1276350"/>
            <a:ext cx="7620000" cy="3352800"/>
          </a:xfrm>
          <a:prstGeom prst="rect">
            <a:avLst/>
          </a:prstGeom>
        </p:spPr>
        <p:txBody>
          <a:bodyPr vert="horz" lIns="121899" tIns="60949" rIns="121899" bIns="60949"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838200" y="4800601"/>
            <a:ext cx="2057400" cy="240506"/>
          </a:xfrm>
          <a:prstGeom prst="rect">
            <a:avLst/>
          </a:prstGeom>
        </p:spPr>
        <p:txBody>
          <a:bodyPr vert="horz" lIns="121899" tIns="60949" rIns="121899" bIns="60949" rtlCol="0" anchor="b"/>
          <a:lstStyle>
            <a:lvl1pPr algn="l" rtl="0">
              <a:defRPr sz="900">
                <a:solidFill>
                  <a:schemeClr val="tx2">
                    <a:lumMod val="50000"/>
                    <a:lumOff val="50000"/>
                  </a:schemeClr>
                </a:solidFill>
              </a:defRPr>
            </a:lvl1pPr>
          </a:lstStyle>
          <a:p>
            <a:fld id="{6EE5A3F5-0270-4413-8460-5EFAF1E20D74}" type="datetime1">
              <a:rPr lang="nl-NL" smtClean="0"/>
              <a:pPr/>
              <a:t>4-11-2024</a:t>
            </a:fld>
            <a:endParaRPr lang="nl-NL"/>
          </a:p>
        </p:txBody>
      </p:sp>
      <p:sp>
        <p:nvSpPr>
          <p:cNvPr id="5" name="Tijdelijke aanduiding voor voettekst 4"/>
          <p:cNvSpPr>
            <a:spLocks noGrp="1"/>
          </p:cNvSpPr>
          <p:nvPr>
            <p:ph type="ftr" sz="quarter" idx="3"/>
          </p:nvPr>
        </p:nvSpPr>
        <p:spPr>
          <a:xfrm>
            <a:off x="2931645" y="4800601"/>
            <a:ext cx="4663440" cy="240506"/>
          </a:xfrm>
          <a:prstGeom prst="rect">
            <a:avLst/>
          </a:prstGeom>
        </p:spPr>
        <p:txBody>
          <a:bodyPr vert="horz" lIns="121899" tIns="60949" rIns="121899" bIns="60949" rtlCol="0" anchor="b"/>
          <a:lstStyle>
            <a:lvl1pPr algn="ctr" rtl="0">
              <a:defRPr sz="900">
                <a:solidFill>
                  <a:schemeClr val="tx2">
                    <a:lumMod val="50000"/>
                    <a:lumOff val="50000"/>
                  </a:schemeClr>
                </a:solidFill>
              </a:defRPr>
            </a:lvl1pPr>
          </a:lstStyle>
          <a:p>
            <a:pPr rtl="0"/>
            <a:endParaRPr lang="nl-NL" noProof="0"/>
          </a:p>
        </p:txBody>
      </p:sp>
      <p:sp>
        <p:nvSpPr>
          <p:cNvPr id="6" name="Tijdelijke aanduiding voor dianummer 5"/>
          <p:cNvSpPr>
            <a:spLocks noGrp="1"/>
          </p:cNvSpPr>
          <p:nvPr>
            <p:ph type="sldNum" sz="quarter" idx="4"/>
          </p:nvPr>
        </p:nvSpPr>
        <p:spPr>
          <a:xfrm>
            <a:off x="7627346" y="4800601"/>
            <a:ext cx="830855" cy="240506"/>
          </a:xfrm>
          <a:prstGeom prst="rect">
            <a:avLst/>
          </a:prstGeom>
        </p:spPr>
        <p:txBody>
          <a:bodyPr vert="horz" lIns="121899" tIns="60949" rIns="121899" bIns="60949" rtlCol="0" anchor="b"/>
          <a:lstStyle>
            <a:lvl1pPr algn="r" rtl="0">
              <a:defRPr sz="900">
                <a:solidFill>
                  <a:schemeClr val="tx2">
                    <a:lumMod val="50000"/>
                    <a:lumOff val="50000"/>
                  </a:schemeClr>
                </a:solidFill>
              </a:defRPr>
            </a:lvl1pPr>
          </a:lstStyle>
          <a:p>
            <a:fld id="{EB37DED6-D4C7-42EE-AB49-D2E39E64FDE4}" type="slidenum">
              <a:rPr lang="nl-NL" smtClean="0"/>
              <a:pPr/>
              <a:t>‹nr.›</a:t>
            </a:fld>
            <a:endParaRPr lang="nl-NL"/>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A953BDC-9EAE-49FE-9892-958C9F845175}" type="datetimeFigureOut">
              <a:rPr lang="de-DE" smtClean="0"/>
              <a:t>04.11.2024</a:t>
            </a:fld>
            <a:endParaRPr lang="de-DE"/>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mailto:info@nieuwkomers-westfriesland.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ieuwkomers-westfriesla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5000">
              <a:schemeClr val="accent1">
                <a:lumMod val="16000"/>
                <a:lumOff val="84000"/>
              </a:schemeClr>
            </a:gs>
            <a:gs pos="80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D1648-3E25-E3F5-44C5-7FD3AF727DEA}"/>
              </a:ext>
            </a:extLst>
          </p:cNvPr>
          <p:cNvSpPr>
            <a:spLocks noGrp="1"/>
          </p:cNvSpPr>
          <p:nvPr>
            <p:ph type="title"/>
          </p:nvPr>
        </p:nvSpPr>
        <p:spPr>
          <a:xfrm>
            <a:off x="2497697" y="3938163"/>
            <a:ext cx="4148605" cy="581883"/>
          </a:xfrm>
        </p:spPr>
        <p:txBody>
          <a:bodyPr vert="horz" lIns="91440" tIns="45720" rIns="91440" bIns="45720" rtlCol="0" anchor="ctr">
            <a:normAutofit/>
          </a:bodyPr>
          <a:lstStyle/>
          <a:p>
            <a:r>
              <a:rPr lang="en-US" sz="3000" b="1">
                <a:solidFill>
                  <a:schemeClr val="tx2"/>
                </a:solidFill>
              </a:rPr>
              <a:t>21 </a:t>
            </a:r>
            <a:r>
              <a:rPr lang="en-US" sz="3000" b="1" err="1">
                <a:solidFill>
                  <a:schemeClr val="tx2"/>
                </a:solidFill>
              </a:rPr>
              <a:t>oktober</a:t>
            </a:r>
            <a:r>
              <a:rPr lang="en-US" sz="3000" b="1">
                <a:solidFill>
                  <a:schemeClr val="tx2"/>
                </a:solidFill>
              </a:rPr>
              <a:t> 15.00 – 17.00</a:t>
            </a:r>
            <a:endParaRPr lang="en-US" sz="3000" b="1" kern="1200">
              <a:solidFill>
                <a:schemeClr val="tx2"/>
              </a:solidFill>
              <a:latin typeface="+mj-lt"/>
              <a:ea typeface="+mj-ea"/>
              <a:cs typeface="+mj-cs"/>
            </a:endParaRPr>
          </a:p>
        </p:txBody>
      </p:sp>
      <p:pic>
        <p:nvPicPr>
          <p:cNvPr id="5" name="Tijdelijke aanduiding voor inhoud 4">
            <a:extLst>
              <a:ext uri="{FF2B5EF4-FFF2-40B4-BE49-F238E27FC236}">
                <a16:creationId xmlns:a16="http://schemas.microsoft.com/office/drawing/2014/main" id="{1D6B6A1F-6036-EAEB-720B-138AAF1A7DA7}"/>
              </a:ext>
            </a:extLst>
          </p:cNvPr>
          <p:cNvPicPr>
            <a:picLocks noGrp="1" noChangeAspect="1"/>
          </p:cNvPicPr>
          <p:nvPr>
            <p:ph idx="1"/>
          </p:nvPr>
        </p:nvPicPr>
        <p:blipFill>
          <a:blip r:embed="rId2"/>
          <a:srcRect t="10518"/>
          <a:stretch/>
        </p:blipFill>
        <p:spPr>
          <a:xfrm>
            <a:off x="613536" y="623454"/>
            <a:ext cx="7916928" cy="2390925"/>
          </a:xfrm>
          <a:prstGeom prst="rect">
            <a:avLst/>
          </a:prstGeom>
        </p:spPr>
      </p:pic>
    </p:spTree>
    <p:extLst>
      <p:ext uri="{BB962C8B-B14F-4D97-AF65-F5344CB8AC3E}">
        <p14:creationId xmlns:p14="http://schemas.microsoft.com/office/powerpoint/2010/main" val="141354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42A72-EB58-F4D3-822C-D5F00C4B4371}"/>
              </a:ext>
            </a:extLst>
          </p:cNvPr>
          <p:cNvSpPr>
            <a:spLocks noGrp="1"/>
          </p:cNvSpPr>
          <p:nvPr>
            <p:ph type="title"/>
          </p:nvPr>
        </p:nvSpPr>
        <p:spPr/>
        <p:txBody>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Verdere materialen</a:t>
            </a:r>
          </a:p>
        </p:txBody>
      </p:sp>
      <p:sp>
        <p:nvSpPr>
          <p:cNvPr id="3" name="Tijdelijke aanduiding voor inhoud 2">
            <a:extLst>
              <a:ext uri="{FF2B5EF4-FFF2-40B4-BE49-F238E27FC236}">
                <a16:creationId xmlns:a16="http://schemas.microsoft.com/office/drawing/2014/main" id="{B99B25BE-E148-36C5-D190-DA8684B1A062}"/>
              </a:ext>
            </a:extLst>
          </p:cNvPr>
          <p:cNvSpPr>
            <a:spLocks noGrp="1"/>
          </p:cNvSpPr>
          <p:nvPr>
            <p:ph idx="1"/>
          </p:nvPr>
        </p:nvSpPr>
        <p:spPr/>
        <p:txBody>
          <a:bodyPr>
            <a:normAutofit fontScale="92500" lnSpcReduction="10000"/>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Muziek lessen</a:t>
            </a:r>
          </a:p>
          <a:p>
            <a:r>
              <a:rPr lang="nl-NL"/>
              <a:t>Films</a:t>
            </a:r>
          </a:p>
          <a:p>
            <a:r>
              <a:rPr lang="nl-NL"/>
              <a:t>Lessen burgerschap van de methode Kies Vooraf</a:t>
            </a:r>
          </a:p>
          <a:p>
            <a:r>
              <a:rPr lang="nl-NL"/>
              <a:t>Excursies</a:t>
            </a:r>
          </a:p>
          <a:p>
            <a:r>
              <a:rPr lang="nl-NL"/>
              <a:t>Schoolreis</a:t>
            </a:r>
          </a:p>
          <a:p>
            <a:r>
              <a:rPr lang="nl-NL"/>
              <a:t>MDT-stage tijdens het twee jaar in de EOA (in samenwerking met het vrijwilligerspunt in Hoorn)</a:t>
            </a:r>
          </a:p>
          <a:p>
            <a:r>
              <a:rPr lang="nl-NL" err="1"/>
              <a:t>enz</a:t>
            </a:r>
            <a:endParaRPr lang="nl-NL"/>
          </a:p>
          <a:p>
            <a:endParaRPr lang="nl-NL"/>
          </a:p>
        </p:txBody>
      </p:sp>
    </p:spTree>
    <p:extLst>
      <p:ext uri="{BB962C8B-B14F-4D97-AF65-F5344CB8AC3E}">
        <p14:creationId xmlns:p14="http://schemas.microsoft.com/office/powerpoint/2010/main" val="33597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3C0C9-E441-BE19-726B-D6C35AD4F5C6}"/>
              </a:ext>
            </a:extLst>
          </p:cNvPr>
          <p:cNvSpPr>
            <a:spLocks noGrp="1"/>
          </p:cNvSpPr>
          <p:nvPr>
            <p:ph type="title"/>
          </p:nvPr>
        </p:nvSpPr>
        <p:spPr/>
        <p:txBody>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Lesprogramma</a:t>
            </a:r>
          </a:p>
        </p:txBody>
      </p:sp>
      <p:sp>
        <p:nvSpPr>
          <p:cNvPr id="3" name="Tijdelijke aanduiding voor inhoud 2">
            <a:extLst>
              <a:ext uri="{FF2B5EF4-FFF2-40B4-BE49-F238E27FC236}">
                <a16:creationId xmlns:a16="http://schemas.microsoft.com/office/drawing/2014/main" id="{D8FBDC20-A988-4708-167E-6DE870097383}"/>
              </a:ext>
            </a:extLst>
          </p:cNvPr>
          <p:cNvSpPr>
            <a:spLocks noGrp="1"/>
          </p:cNvSpPr>
          <p:nvPr>
            <p:ph idx="1"/>
          </p:nvPr>
        </p:nvSpPr>
        <p:spPr/>
        <p:txBody>
          <a:bodyPr>
            <a:normAutofit lnSpcReduction="10000"/>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15 lesuren Nederlands</a:t>
            </a:r>
          </a:p>
          <a:p>
            <a:r>
              <a:rPr lang="nl-NL"/>
              <a:t>1 lesuur mentorles</a:t>
            </a:r>
          </a:p>
          <a:p>
            <a:r>
              <a:rPr lang="nl-NL"/>
              <a:t>3 lesuren rekenen/wiskunde (</a:t>
            </a:r>
            <a:r>
              <a:rPr lang="nl-NL" err="1"/>
              <a:t>smartrekenen</a:t>
            </a:r>
            <a:r>
              <a:rPr lang="nl-NL"/>
              <a:t>, </a:t>
            </a:r>
            <a:r>
              <a:rPr lang="nl-NL" err="1"/>
              <a:t>eduhint</a:t>
            </a:r>
            <a:r>
              <a:rPr lang="nl-NL"/>
              <a:t>)</a:t>
            </a:r>
          </a:p>
          <a:p>
            <a:r>
              <a:rPr lang="nl-NL"/>
              <a:t>3 lesuren mens en maatschappij (burgerschap, </a:t>
            </a:r>
            <a:r>
              <a:rPr lang="nl-NL" err="1"/>
              <a:t>gs</a:t>
            </a:r>
            <a:r>
              <a:rPr lang="nl-NL"/>
              <a:t>, </a:t>
            </a:r>
            <a:r>
              <a:rPr lang="nl-NL" err="1"/>
              <a:t>ak</a:t>
            </a:r>
            <a:r>
              <a:rPr lang="nl-NL"/>
              <a:t>)</a:t>
            </a:r>
          </a:p>
          <a:p>
            <a:r>
              <a:rPr lang="nl-NL"/>
              <a:t>3 lesuren sport</a:t>
            </a:r>
          </a:p>
          <a:p>
            <a:r>
              <a:rPr lang="nl-NL"/>
              <a:t>2 lesuren dansen</a:t>
            </a:r>
          </a:p>
          <a:p>
            <a:r>
              <a:rPr lang="nl-NL"/>
              <a:t>2 lesuren kunst en cultuur</a:t>
            </a:r>
          </a:p>
        </p:txBody>
      </p:sp>
    </p:spTree>
    <p:extLst>
      <p:ext uri="{BB962C8B-B14F-4D97-AF65-F5344CB8AC3E}">
        <p14:creationId xmlns:p14="http://schemas.microsoft.com/office/powerpoint/2010/main" val="355262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4C232-392D-FCE5-D450-3696B9BBF1A9}"/>
              </a:ext>
            </a:extLst>
          </p:cNvPr>
          <p:cNvSpPr>
            <a:spLocks noGrp="1"/>
          </p:cNvSpPr>
          <p:nvPr>
            <p:ph type="title"/>
          </p:nvPr>
        </p:nvSpPr>
        <p:spPr/>
        <p:txBody>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Trajectduur</a:t>
            </a:r>
          </a:p>
        </p:txBody>
      </p:sp>
      <p:sp>
        <p:nvSpPr>
          <p:cNvPr id="3" name="Tijdelijke aanduiding voor inhoud 2">
            <a:extLst>
              <a:ext uri="{FF2B5EF4-FFF2-40B4-BE49-F238E27FC236}">
                <a16:creationId xmlns:a16="http://schemas.microsoft.com/office/drawing/2014/main" id="{167CAF29-0606-0ACB-35B0-C69B637504BF}"/>
              </a:ext>
            </a:extLst>
          </p:cNvPr>
          <p:cNvSpPr>
            <a:spLocks noGrp="1"/>
          </p:cNvSpPr>
          <p:nvPr>
            <p:ph idx="1"/>
          </p:nvPr>
        </p:nvSpPr>
        <p:spPr/>
        <p:txBody>
          <a:bodyPr>
            <a:normAutofit lnSpcReduction="10000"/>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Leerlingen hebben in principe 2 jaar de tijd om de Nederlandse taal te leren in de EOA.</a:t>
            </a:r>
          </a:p>
          <a:p>
            <a:r>
              <a:rPr lang="nl-NL"/>
              <a:t>Analfabeten hebben recht op 2,5 jaar. </a:t>
            </a:r>
          </a:p>
          <a:p>
            <a:r>
              <a:rPr lang="nl-NL"/>
              <a:t>Meestal gaan leerlingen na 1 jaar lessen volgen in een reguliere klas. Vaak wordt gestart met Engels, wiskunde en mens en natuur. In welke klas een leerling start hangt af van:</a:t>
            </a:r>
          </a:p>
          <a:p>
            <a:r>
              <a:rPr lang="nl-NL"/>
              <a:t>* haar/zijn leeftijd                                                                                        * het niveau van onderwijs dat in eigen land genoten is.                     * De uitslagen van toetsen (methode gebonden en ICE JIJ)             * De snelheid waarmee de leerling de Nederlandse taal leert.</a:t>
            </a:r>
          </a:p>
        </p:txBody>
      </p:sp>
    </p:spTree>
    <p:extLst>
      <p:ext uri="{BB962C8B-B14F-4D97-AF65-F5344CB8AC3E}">
        <p14:creationId xmlns:p14="http://schemas.microsoft.com/office/powerpoint/2010/main" val="522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A3300-D4AB-0E89-3D4A-64CF46402D32}"/>
              </a:ext>
            </a:extLst>
          </p:cNvPr>
          <p:cNvSpPr>
            <a:spLocks noGrp="1"/>
          </p:cNvSpPr>
          <p:nvPr>
            <p:ph type="title"/>
          </p:nvPr>
        </p:nvSpPr>
        <p:spPr/>
        <p:txBody>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Beheersingsniveau</a:t>
            </a:r>
          </a:p>
        </p:txBody>
      </p:sp>
      <p:sp>
        <p:nvSpPr>
          <p:cNvPr id="3" name="Tijdelijke aanduiding voor inhoud 2">
            <a:extLst>
              <a:ext uri="{FF2B5EF4-FFF2-40B4-BE49-F238E27FC236}">
                <a16:creationId xmlns:a16="http://schemas.microsoft.com/office/drawing/2014/main" id="{A50B392B-3DF2-0FDC-8D3B-CCE882D61B24}"/>
              </a:ext>
            </a:extLst>
          </p:cNvPr>
          <p:cNvSpPr>
            <a:spLocks noGrp="1"/>
          </p:cNvSpPr>
          <p:nvPr>
            <p:ph idx="1"/>
          </p:nvPr>
        </p:nvSpPr>
        <p:spPr/>
        <p:txBody>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De minimale basis is gelegd in de EOA-klas</a:t>
            </a:r>
          </a:p>
          <a:p>
            <a:r>
              <a:rPr lang="nl-NL"/>
              <a:t>Leerlingen beheersen niveau A2/B1</a:t>
            </a:r>
          </a:p>
          <a:p>
            <a:endParaRPr lang="nl-NL"/>
          </a:p>
        </p:txBody>
      </p:sp>
    </p:spTree>
    <p:extLst>
      <p:ext uri="{BB962C8B-B14F-4D97-AF65-F5344CB8AC3E}">
        <p14:creationId xmlns:p14="http://schemas.microsoft.com/office/powerpoint/2010/main" val="3078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rtl="0"/>
            <a:r>
              <a:rPr lang="nl-NL"/>
              <a:t>Uitstroomscholen</a:t>
            </a:r>
          </a:p>
        </p:txBody>
      </p:sp>
      <p:sp>
        <p:nvSpPr>
          <p:cNvPr id="3" name="Tijdelijke aanduiding voor tekst 2"/>
          <p:cNvSpPr>
            <a:spLocks noGrp="1"/>
          </p:cNvSpPr>
          <p:nvPr>
            <p:ph type="body" idx="1"/>
          </p:nvPr>
        </p:nvSpPr>
        <p:spPr>
          <a:xfrm>
            <a:off x="610633" y="681541"/>
            <a:ext cx="5256431" cy="2634350"/>
          </a:xfrm>
        </p:spPr>
        <p:txBody>
          <a:bodyPr rtlCol="0">
            <a:normAutofit fontScale="85000" lnSpcReduction="10000"/>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marL="342900" indent="-342900" rtl="0">
              <a:buFont typeface="Arial" panose="020B0604020202020204" pitchFamily="34" charset="0"/>
              <a:buChar char="•"/>
            </a:pPr>
            <a:r>
              <a:rPr lang="nl-NL"/>
              <a:t>SG De Dijk</a:t>
            </a:r>
          </a:p>
          <a:p>
            <a:pPr marL="342900" indent="-342900" rtl="0">
              <a:buFont typeface="Arial" panose="020B0604020202020204" pitchFamily="34" charset="0"/>
              <a:buChar char="•"/>
            </a:pPr>
            <a:r>
              <a:rPr lang="nl-NL"/>
              <a:t>PRO Hoorn en Grootebroek</a:t>
            </a:r>
          </a:p>
          <a:p>
            <a:pPr marL="342900" indent="-342900" rtl="0">
              <a:buFont typeface="Arial" panose="020B0604020202020204" pitchFamily="34" charset="0"/>
              <a:buChar char="•"/>
            </a:pPr>
            <a:r>
              <a:rPr lang="nl-NL" err="1"/>
              <a:t>Tallandcollege</a:t>
            </a:r>
            <a:r>
              <a:rPr lang="nl-NL"/>
              <a:t>: taalklas, taalschakelklas, mbo-entree</a:t>
            </a:r>
          </a:p>
          <a:p>
            <a:pPr marL="342900" indent="-342900" rtl="0">
              <a:buFont typeface="Arial" panose="020B0604020202020204" pitchFamily="34" charset="0"/>
              <a:buChar char="•"/>
            </a:pPr>
            <a:endParaRPr lang="nl-NL"/>
          </a:p>
          <a:p>
            <a:pPr marL="342900" indent="-342900" rtl="0">
              <a:buFont typeface="Arial" panose="020B0604020202020204" pitchFamily="34" charset="0"/>
              <a:buChar char="•"/>
            </a:pPr>
            <a:r>
              <a:rPr lang="nl-NL"/>
              <a:t>Een enkele keer stroomt een leerling door naar een vo-school in de buurt.</a:t>
            </a:r>
          </a:p>
          <a:p>
            <a:pPr marL="342900" indent="-342900" rtl="0">
              <a:buFont typeface="Arial" panose="020B0604020202020204" pitchFamily="34" charset="0"/>
              <a:buChar char="•"/>
            </a:pPr>
            <a:endParaRPr lang="nl-NL"/>
          </a:p>
          <a:p>
            <a:pPr marL="342900" indent="-342900" rtl="0">
              <a:buFont typeface="Arial" panose="020B0604020202020204" pitchFamily="34" charset="0"/>
              <a:buChar char="•"/>
            </a:pPr>
            <a:r>
              <a:rPr lang="nl-NL"/>
              <a:t>Ook hebben we:                                                                                                                                      1x een leerling doorverwezen naar de Stormvogel.</a:t>
            </a:r>
          </a:p>
          <a:p>
            <a:pPr rtl="0"/>
            <a:r>
              <a:rPr lang="nl-NL"/>
              <a:t>       1x een leerling doorverwezen naar de Spinaker</a:t>
            </a:r>
          </a:p>
          <a:p>
            <a:pPr rtl="0"/>
            <a:r>
              <a:rPr lang="nl-NL"/>
              <a:t>       1x een naar pre-entree</a:t>
            </a:r>
          </a:p>
        </p:txBody>
      </p:sp>
    </p:spTree>
    <p:extLst>
      <p:ext uri="{BB962C8B-B14F-4D97-AF65-F5344CB8AC3E}">
        <p14:creationId xmlns:p14="http://schemas.microsoft.com/office/powerpoint/2010/main" val="389766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D4B6C7-EADF-7479-7EB1-129FC0A1166F}"/>
              </a:ext>
            </a:extLst>
          </p:cNvPr>
          <p:cNvSpPr>
            <a:spLocks noGrp="1"/>
          </p:cNvSpPr>
          <p:nvPr>
            <p:ph type="title"/>
          </p:nvPr>
        </p:nvSpPr>
        <p:spPr>
          <a:xfrm>
            <a:off x="628650" y="273843"/>
            <a:ext cx="7886700" cy="1395300"/>
          </a:xfrm>
        </p:spPr>
        <p:txBody>
          <a:bodyPr vert="horz" lIns="91440" tIns="45720" rIns="91440" bIns="45720" rtlCol="0" anchor="ctr">
            <a:normAutofit fontScale="90000"/>
          </a:bodyPr>
          <a:lstStyle/>
          <a:p>
            <a:r>
              <a:rPr lang="en-US" sz="3900" kern="1200">
                <a:latin typeface="+mj-lt"/>
                <a:ea typeface="+mj-ea"/>
                <a:cs typeface="+mj-cs"/>
              </a:rPr>
              <a:t>SG Newton</a:t>
            </a:r>
            <a:br>
              <a:rPr lang="en-US" sz="3900"/>
            </a:br>
            <a:br>
              <a:rPr lang="en-US" sz="3900"/>
            </a:br>
            <a:r>
              <a:rPr lang="en-US" sz="1800"/>
              <a:t>NT2 </a:t>
            </a:r>
            <a:r>
              <a:rPr lang="en-US" sz="1800" err="1"/>
              <a:t>docenten</a:t>
            </a:r>
            <a:r>
              <a:rPr lang="en-US" sz="1800"/>
              <a:t>: Ilsa Hofman </a:t>
            </a:r>
            <a:r>
              <a:rPr lang="en-US" sz="1800" err="1"/>
              <a:t>en</a:t>
            </a:r>
            <a:r>
              <a:rPr lang="en-US" sz="1800"/>
              <a:t> Annemiek Langedijk</a:t>
            </a:r>
            <a:endParaRPr lang="en-US" sz="1800" kern="1200">
              <a:latin typeface="+mj-lt"/>
            </a:endParaRPr>
          </a:p>
        </p:txBody>
      </p:sp>
      <p:pic>
        <p:nvPicPr>
          <p:cNvPr id="6" name="Tijdelijke aanduiding voor inhoud 5" descr="Kaart &amp; route - SG Newton">
            <a:extLst>
              <a:ext uri="{FF2B5EF4-FFF2-40B4-BE49-F238E27FC236}">
                <a16:creationId xmlns:a16="http://schemas.microsoft.com/office/drawing/2014/main" id="{EC0E9B7F-6308-F070-8F43-A2BC3D968285}"/>
              </a:ext>
            </a:extLst>
          </p:cNvPr>
          <p:cNvPicPr>
            <a:picLocks noGrp="1" noChangeAspect="1"/>
          </p:cNvPicPr>
          <p:nvPr>
            <p:ph idx="1"/>
          </p:nvPr>
        </p:nvPicPr>
        <p:blipFill>
          <a:blip r:embed="rId2"/>
          <a:stretch>
            <a:fillRect/>
          </a:stretch>
        </p:blipFill>
        <p:spPr>
          <a:xfrm>
            <a:off x="135925" y="1796580"/>
            <a:ext cx="4371196" cy="2908832"/>
          </a:xfrm>
          <a:prstGeom prst="rect">
            <a:avLst/>
          </a:prstGeom>
        </p:spPr>
      </p:pic>
      <p:pic>
        <p:nvPicPr>
          <p:cNvPr id="5" name="Afbeelding 4" descr="Afbeelding met Lettertype, tekst, Graphics, logo&#10;&#10;Automatisch gegenereerde beschrijving">
            <a:extLst>
              <a:ext uri="{FF2B5EF4-FFF2-40B4-BE49-F238E27FC236}">
                <a16:creationId xmlns:a16="http://schemas.microsoft.com/office/drawing/2014/main" id="{9BFAB6EA-ACB9-DEC5-77E3-9AE667C4D923}"/>
              </a:ext>
            </a:extLst>
          </p:cNvPr>
          <p:cNvPicPr>
            <a:picLocks noChangeAspect="1"/>
          </p:cNvPicPr>
          <p:nvPr/>
        </p:nvPicPr>
        <p:blipFill>
          <a:blip r:embed="rId3"/>
          <a:stretch>
            <a:fillRect/>
          </a:stretch>
        </p:blipFill>
        <p:spPr>
          <a:xfrm>
            <a:off x="4636878" y="2459962"/>
            <a:ext cx="4371196" cy="1582068"/>
          </a:xfrm>
          <a:prstGeom prst="rect">
            <a:avLst/>
          </a:prstGeom>
        </p:spPr>
      </p:pic>
    </p:spTree>
    <p:extLst>
      <p:ext uri="{BB962C8B-B14F-4D97-AF65-F5344CB8AC3E}">
        <p14:creationId xmlns:p14="http://schemas.microsoft.com/office/powerpoint/2010/main" val="2859998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BD23A-3C86-5CB5-A2E2-8E4086F0E9A3}"/>
              </a:ext>
            </a:extLst>
          </p:cNvPr>
          <p:cNvSpPr>
            <a:spLocks noGrp="1"/>
          </p:cNvSpPr>
          <p:nvPr>
            <p:ph type="title"/>
          </p:nvPr>
        </p:nvSpPr>
        <p:spPr/>
        <p:txBody>
          <a:bodyPr/>
          <a:lstStyle/>
          <a:p>
            <a:r>
              <a:rPr lang="nl-NL">
                <a:solidFill>
                  <a:srgbClr val="FFC000"/>
                </a:solidFill>
              </a:rPr>
              <a:t>SG Newton</a:t>
            </a:r>
          </a:p>
        </p:txBody>
      </p:sp>
      <p:sp>
        <p:nvSpPr>
          <p:cNvPr id="3" name="Tijdelijke aanduiding voor inhoud 2">
            <a:extLst>
              <a:ext uri="{FF2B5EF4-FFF2-40B4-BE49-F238E27FC236}">
                <a16:creationId xmlns:a16="http://schemas.microsoft.com/office/drawing/2014/main" id="{9D669D71-3CA4-F3B1-47CC-5269B8B272D5}"/>
              </a:ext>
            </a:extLst>
          </p:cNvPr>
          <p:cNvSpPr>
            <a:spLocks noGrp="1"/>
          </p:cNvSpPr>
          <p:nvPr>
            <p:ph idx="1"/>
          </p:nvPr>
        </p:nvSpPr>
        <p:spPr/>
        <p:txBody>
          <a:bodyPr>
            <a:normAutofit fontScale="92500" lnSpcReduction="20000"/>
          </a:bodyPr>
          <a:lstStyle/>
          <a:p>
            <a:r>
              <a:rPr lang="nl-NL"/>
              <a:t>Ongeveer 90 leerlingen </a:t>
            </a:r>
          </a:p>
          <a:p>
            <a:r>
              <a:rPr lang="nl-NL"/>
              <a:t>Zeven klassen</a:t>
            </a:r>
          </a:p>
          <a:p>
            <a:r>
              <a:rPr lang="nl-NL"/>
              <a:t>Drie start klassen: 1A (</a:t>
            </a:r>
            <a:r>
              <a:rPr lang="nl-NL" err="1"/>
              <a:t>snellerend</a:t>
            </a:r>
            <a:r>
              <a:rPr lang="nl-NL"/>
              <a:t>); 1B (</a:t>
            </a:r>
            <a:r>
              <a:rPr lang="nl-NL" err="1"/>
              <a:t>langzaamlerend</a:t>
            </a:r>
            <a:r>
              <a:rPr lang="nl-NL"/>
              <a:t>) en 1C (analfabeten)</a:t>
            </a:r>
          </a:p>
          <a:p>
            <a:r>
              <a:rPr lang="nl-NL"/>
              <a:t>Klas 2A en 2B</a:t>
            </a:r>
          </a:p>
          <a:p>
            <a:r>
              <a:rPr lang="nl-NL"/>
              <a:t>Klas 3 en klas 4</a:t>
            </a:r>
          </a:p>
          <a:p>
            <a:r>
              <a:rPr lang="nl-NL"/>
              <a:t>Iedere leerling volgt zijn eigen traject in max 2 jaar (</a:t>
            </a:r>
            <a:r>
              <a:rPr lang="nl-NL" err="1"/>
              <a:t>bijv</a:t>
            </a:r>
            <a:r>
              <a:rPr lang="nl-NL"/>
              <a:t> klas 1A&gt; klas 3), soms max 2,5 jaar.</a:t>
            </a:r>
          </a:p>
        </p:txBody>
      </p:sp>
      <p:pic>
        <p:nvPicPr>
          <p:cNvPr id="5" name="Afbeelding 4" descr="Afbeelding met Lettertype, tekst, Graphics, logo&#10;&#10;Automatisch gegenereerde beschrijving">
            <a:extLst>
              <a:ext uri="{FF2B5EF4-FFF2-40B4-BE49-F238E27FC236}">
                <a16:creationId xmlns:a16="http://schemas.microsoft.com/office/drawing/2014/main" id="{5BCE30BE-F69C-896A-D2B7-A64D43BBFE03}"/>
              </a:ext>
            </a:extLst>
          </p:cNvPr>
          <p:cNvPicPr>
            <a:picLocks noChangeAspect="1"/>
          </p:cNvPicPr>
          <p:nvPr/>
        </p:nvPicPr>
        <p:blipFill>
          <a:blip r:embed="rId2"/>
          <a:stretch>
            <a:fillRect/>
          </a:stretch>
        </p:blipFill>
        <p:spPr>
          <a:xfrm>
            <a:off x="4719803" y="510777"/>
            <a:ext cx="3552825" cy="1285875"/>
          </a:xfrm>
          <a:prstGeom prst="rect">
            <a:avLst/>
          </a:prstGeom>
        </p:spPr>
      </p:pic>
    </p:spTree>
    <p:extLst>
      <p:ext uri="{BB962C8B-B14F-4D97-AF65-F5344CB8AC3E}">
        <p14:creationId xmlns:p14="http://schemas.microsoft.com/office/powerpoint/2010/main" val="72150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E3500-A5AA-3E10-F3D2-0780E85130D2}"/>
              </a:ext>
            </a:extLst>
          </p:cNvPr>
          <p:cNvSpPr>
            <a:spLocks noGrp="1"/>
          </p:cNvSpPr>
          <p:nvPr>
            <p:ph type="title"/>
          </p:nvPr>
        </p:nvSpPr>
        <p:spPr/>
        <p:txBody>
          <a:bodyPr/>
          <a:lstStyle/>
          <a:p>
            <a:r>
              <a:rPr lang="nl-NL">
                <a:solidFill>
                  <a:srgbClr val="FFC000"/>
                </a:solidFill>
              </a:rPr>
              <a:t>Inhoud traject</a:t>
            </a:r>
          </a:p>
        </p:txBody>
      </p:sp>
      <p:sp>
        <p:nvSpPr>
          <p:cNvPr id="3" name="Tijdelijke aanduiding voor inhoud 2">
            <a:extLst>
              <a:ext uri="{FF2B5EF4-FFF2-40B4-BE49-F238E27FC236}">
                <a16:creationId xmlns:a16="http://schemas.microsoft.com/office/drawing/2014/main" id="{3E621030-2D64-14AC-D184-BCAA99F30971}"/>
              </a:ext>
            </a:extLst>
          </p:cNvPr>
          <p:cNvSpPr>
            <a:spLocks noGrp="1"/>
          </p:cNvSpPr>
          <p:nvPr>
            <p:ph idx="1"/>
          </p:nvPr>
        </p:nvSpPr>
        <p:spPr/>
        <p:txBody>
          <a:bodyPr>
            <a:normAutofit lnSpcReduction="10000"/>
          </a:bodyPr>
          <a:lstStyle/>
          <a:p>
            <a:r>
              <a:rPr lang="nl-NL"/>
              <a:t>Bij de start: taalleerbaarheid toets en rekentoets</a:t>
            </a:r>
          </a:p>
          <a:p>
            <a:r>
              <a:rPr lang="nl-NL"/>
              <a:t>Plus een intake gesprek.</a:t>
            </a:r>
          </a:p>
          <a:p>
            <a:r>
              <a:rPr lang="nl-NL"/>
              <a:t>In klas 1 en 2 meer NT2 dan in klas 3 en 4.</a:t>
            </a:r>
          </a:p>
          <a:p>
            <a:r>
              <a:rPr lang="nl-NL"/>
              <a:t>Vanaf klas 3 en 4 meer reguliere vakken er bij (economie, techniek, ict, biologie)</a:t>
            </a:r>
          </a:p>
          <a:p>
            <a:r>
              <a:rPr lang="nl-NL"/>
              <a:t>Allemaal: Engels, rek/wis, sport, Mens en Maatschappij en iets creatiefs.</a:t>
            </a:r>
          </a:p>
        </p:txBody>
      </p:sp>
      <p:pic>
        <p:nvPicPr>
          <p:cNvPr id="4" name="Afbeelding 3" descr="Afbeelding met Lettertype, tekst, Graphics, logo&#10;&#10;Automatisch gegenereerde beschrijving">
            <a:extLst>
              <a:ext uri="{FF2B5EF4-FFF2-40B4-BE49-F238E27FC236}">
                <a16:creationId xmlns:a16="http://schemas.microsoft.com/office/drawing/2014/main" id="{2D74E67B-704D-5AD8-CDD1-88398014A517}"/>
              </a:ext>
            </a:extLst>
          </p:cNvPr>
          <p:cNvPicPr>
            <a:picLocks noChangeAspect="1"/>
          </p:cNvPicPr>
          <p:nvPr/>
        </p:nvPicPr>
        <p:blipFill>
          <a:blip r:embed="rId2"/>
          <a:srcRect r="11506" b="33241"/>
          <a:stretch/>
        </p:blipFill>
        <p:spPr>
          <a:xfrm>
            <a:off x="4719803" y="510778"/>
            <a:ext cx="3144037" cy="858442"/>
          </a:xfrm>
          <a:prstGeom prst="rect">
            <a:avLst/>
          </a:prstGeom>
        </p:spPr>
      </p:pic>
    </p:spTree>
    <p:extLst>
      <p:ext uri="{BB962C8B-B14F-4D97-AF65-F5344CB8AC3E}">
        <p14:creationId xmlns:p14="http://schemas.microsoft.com/office/powerpoint/2010/main" val="334950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E3500-A5AA-3E10-F3D2-0780E85130D2}"/>
              </a:ext>
            </a:extLst>
          </p:cNvPr>
          <p:cNvSpPr>
            <a:spLocks noGrp="1"/>
          </p:cNvSpPr>
          <p:nvPr>
            <p:ph type="title"/>
          </p:nvPr>
        </p:nvSpPr>
        <p:spPr/>
        <p:txBody>
          <a:bodyPr/>
          <a:lstStyle/>
          <a:p>
            <a:r>
              <a:rPr lang="nl-NL">
                <a:solidFill>
                  <a:srgbClr val="FFC000"/>
                </a:solidFill>
              </a:rPr>
              <a:t>Inhoud traject</a:t>
            </a:r>
          </a:p>
        </p:txBody>
      </p:sp>
      <p:sp>
        <p:nvSpPr>
          <p:cNvPr id="3" name="Tijdelijke aanduiding voor inhoud 2">
            <a:extLst>
              <a:ext uri="{FF2B5EF4-FFF2-40B4-BE49-F238E27FC236}">
                <a16:creationId xmlns:a16="http://schemas.microsoft.com/office/drawing/2014/main" id="{3E621030-2D64-14AC-D184-BCAA99F30971}"/>
              </a:ext>
            </a:extLst>
          </p:cNvPr>
          <p:cNvSpPr>
            <a:spLocks noGrp="1"/>
          </p:cNvSpPr>
          <p:nvPr>
            <p:ph idx="1"/>
          </p:nvPr>
        </p:nvSpPr>
        <p:spPr/>
        <p:txBody>
          <a:bodyPr>
            <a:normAutofit lnSpcReduction="10000"/>
          </a:bodyPr>
          <a:lstStyle/>
          <a:p>
            <a:r>
              <a:rPr lang="nl-NL"/>
              <a:t>Bij de start: taalleerbaarheid toets en rekentoets</a:t>
            </a:r>
          </a:p>
          <a:p>
            <a:r>
              <a:rPr lang="nl-NL"/>
              <a:t>Plus een intake gesprek.</a:t>
            </a:r>
          </a:p>
          <a:p>
            <a:r>
              <a:rPr lang="nl-NL"/>
              <a:t>In klas 1 en 2 meer NT2 dan in klas 3 en 4.</a:t>
            </a:r>
          </a:p>
          <a:p>
            <a:r>
              <a:rPr lang="nl-NL"/>
              <a:t>Vanaf klas 3 en 4 meer reguliere vakken er bij (economie, techniek, ict, biologie)</a:t>
            </a:r>
          </a:p>
          <a:p>
            <a:r>
              <a:rPr lang="nl-NL"/>
              <a:t>Allemaal: Engels, rek/wis, sport, Mens en Maatschappij en iets creatiefs.</a:t>
            </a:r>
          </a:p>
        </p:txBody>
      </p:sp>
      <p:pic>
        <p:nvPicPr>
          <p:cNvPr id="4" name="Afbeelding 3" descr="Afbeelding met Lettertype, tekst, Graphics, logo&#10;&#10;Automatisch gegenereerde beschrijving">
            <a:extLst>
              <a:ext uri="{FF2B5EF4-FFF2-40B4-BE49-F238E27FC236}">
                <a16:creationId xmlns:a16="http://schemas.microsoft.com/office/drawing/2014/main" id="{2D74E67B-704D-5AD8-CDD1-88398014A517}"/>
              </a:ext>
            </a:extLst>
          </p:cNvPr>
          <p:cNvPicPr>
            <a:picLocks noChangeAspect="1"/>
          </p:cNvPicPr>
          <p:nvPr/>
        </p:nvPicPr>
        <p:blipFill>
          <a:blip r:embed="rId2"/>
          <a:srcRect r="11506" b="33241"/>
          <a:stretch/>
        </p:blipFill>
        <p:spPr>
          <a:xfrm>
            <a:off x="4719803" y="510778"/>
            <a:ext cx="3144037" cy="858442"/>
          </a:xfrm>
          <a:prstGeom prst="rect">
            <a:avLst/>
          </a:prstGeom>
        </p:spPr>
      </p:pic>
    </p:spTree>
    <p:extLst>
      <p:ext uri="{BB962C8B-B14F-4D97-AF65-F5344CB8AC3E}">
        <p14:creationId xmlns:p14="http://schemas.microsoft.com/office/powerpoint/2010/main" val="132442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75496-7AE9-F0CF-D73E-55DAE03D2004}"/>
              </a:ext>
            </a:extLst>
          </p:cNvPr>
          <p:cNvSpPr>
            <a:spLocks noGrp="1"/>
          </p:cNvSpPr>
          <p:nvPr>
            <p:ph type="title"/>
          </p:nvPr>
        </p:nvSpPr>
        <p:spPr/>
        <p:txBody>
          <a:bodyPr/>
          <a:lstStyle/>
          <a:p>
            <a:r>
              <a:rPr lang="nl-NL">
                <a:solidFill>
                  <a:srgbClr val="FFC000"/>
                </a:solidFill>
              </a:rPr>
              <a:t>Uitstroomscholen</a:t>
            </a:r>
          </a:p>
        </p:txBody>
      </p:sp>
      <p:sp>
        <p:nvSpPr>
          <p:cNvPr id="3" name="Tijdelijke aanduiding voor inhoud 2">
            <a:extLst>
              <a:ext uri="{FF2B5EF4-FFF2-40B4-BE49-F238E27FC236}">
                <a16:creationId xmlns:a16="http://schemas.microsoft.com/office/drawing/2014/main" id="{C5328A5A-5DAB-9851-2A30-37672E4CD12B}"/>
              </a:ext>
            </a:extLst>
          </p:cNvPr>
          <p:cNvSpPr>
            <a:spLocks noGrp="1"/>
          </p:cNvSpPr>
          <p:nvPr>
            <p:ph idx="1"/>
          </p:nvPr>
        </p:nvSpPr>
        <p:spPr/>
        <p:txBody>
          <a:bodyPr vert="horz" lIns="91440" tIns="45720" rIns="91440" bIns="45720" rtlCol="0" anchor="t">
            <a:normAutofit/>
          </a:bodyPr>
          <a:lstStyle/>
          <a:p>
            <a:r>
              <a:rPr lang="nl-NL"/>
              <a:t>Praktijkschool	&gt;A1 nodig</a:t>
            </a:r>
          </a:p>
          <a:p>
            <a:r>
              <a:rPr lang="nl-NL"/>
              <a:t>Tallandcollege	&gt;A2</a:t>
            </a:r>
          </a:p>
          <a:p>
            <a:r>
              <a:rPr lang="nl-NL"/>
              <a:t>SG Newton, d'Ampte &gt;A2</a:t>
            </a:r>
          </a:p>
          <a:p>
            <a:r>
              <a:rPr lang="nl-NL" err="1"/>
              <a:t>Werenfridus</a:t>
            </a:r>
            <a:r>
              <a:rPr lang="nl-NL"/>
              <a:t>, Copernicus enz. &gt;B1</a:t>
            </a:r>
          </a:p>
        </p:txBody>
      </p:sp>
      <p:pic>
        <p:nvPicPr>
          <p:cNvPr id="4" name="Afbeelding 3" descr="Afbeelding met Lettertype, tekst, Graphics, logo&#10;&#10;Automatisch gegenereerde beschrijving">
            <a:extLst>
              <a:ext uri="{FF2B5EF4-FFF2-40B4-BE49-F238E27FC236}">
                <a16:creationId xmlns:a16="http://schemas.microsoft.com/office/drawing/2014/main" id="{576613C2-5A7F-1C73-6458-F7AF6ABBD065}"/>
              </a:ext>
            </a:extLst>
          </p:cNvPr>
          <p:cNvPicPr>
            <a:picLocks noChangeAspect="1"/>
          </p:cNvPicPr>
          <p:nvPr/>
        </p:nvPicPr>
        <p:blipFill>
          <a:blip r:embed="rId2"/>
          <a:srcRect r="11506" b="33241"/>
          <a:stretch/>
        </p:blipFill>
        <p:spPr>
          <a:xfrm>
            <a:off x="5658057" y="341709"/>
            <a:ext cx="3144037" cy="858442"/>
          </a:xfrm>
          <a:prstGeom prst="rect">
            <a:avLst/>
          </a:prstGeom>
        </p:spPr>
      </p:pic>
    </p:spTree>
    <p:extLst>
      <p:ext uri="{BB962C8B-B14F-4D97-AF65-F5344CB8AC3E}">
        <p14:creationId xmlns:p14="http://schemas.microsoft.com/office/powerpoint/2010/main" val="416424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a:extLst>
            <a:ext uri="{FF2B5EF4-FFF2-40B4-BE49-F238E27FC236}">
              <a16:creationId xmlns:a16="http://schemas.microsoft.com/office/drawing/2014/main" id="{F3A4F68E-6DBE-49DC-68DE-2D371E4F7988}"/>
            </a:ext>
          </a:extLst>
        </p:cNvPr>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8">
            <a:extLst>
              <a:ext uri="{FF2B5EF4-FFF2-40B4-BE49-F238E27FC236}">
                <a16:creationId xmlns:a16="http://schemas.microsoft.com/office/drawing/2014/main" id="{6121B454-D9CC-4D9A-BB90-D0243B527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0">
            <a:extLst>
              <a:ext uri="{FF2B5EF4-FFF2-40B4-BE49-F238E27FC236}">
                <a16:creationId xmlns:a16="http://schemas.microsoft.com/office/drawing/2014/main" id="{BF79C704-FD27-4BBA-A751-4A80EDB173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5146785"/>
          </a:xfrm>
          <a:prstGeom prst="rect">
            <a:avLst/>
          </a:prstGeom>
        </p:spPr>
      </p:pic>
      <p:sp>
        <p:nvSpPr>
          <p:cNvPr id="39" name="Rectangle 22">
            <a:extLst>
              <a:ext uri="{FF2B5EF4-FFF2-40B4-BE49-F238E27FC236}">
                <a16:creationId xmlns:a16="http://schemas.microsoft.com/office/drawing/2014/main" id="{1A8FFABF-F1A6-4C80-A0A6-29F3162FE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D156AB4D-50E1-494A-A1FF-2E40CFD54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885" y="530925"/>
            <a:ext cx="8389447" cy="4050126"/>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el 1">
            <a:extLst>
              <a:ext uri="{FF2B5EF4-FFF2-40B4-BE49-F238E27FC236}">
                <a16:creationId xmlns:a16="http://schemas.microsoft.com/office/drawing/2014/main" id="{C6799E4F-2C8A-A1DC-2989-D4953A533E62}"/>
              </a:ext>
            </a:extLst>
          </p:cNvPr>
          <p:cNvSpPr>
            <a:spLocks noGrp="1"/>
          </p:cNvSpPr>
          <p:nvPr>
            <p:ph type="title"/>
          </p:nvPr>
        </p:nvSpPr>
        <p:spPr>
          <a:xfrm>
            <a:off x="893974" y="832495"/>
            <a:ext cx="3838904" cy="3467279"/>
          </a:xfrm>
        </p:spPr>
        <p:txBody>
          <a:bodyPr vert="horz" lIns="91440" tIns="45720" rIns="91440" bIns="45720" rtlCol="0" anchor="t">
            <a:normAutofit/>
          </a:bodyPr>
          <a:lstStyle/>
          <a:p>
            <a:pPr defTabSz="914400"/>
            <a:r>
              <a:rPr lang="en-US" sz="1200" b="1" kern="1200" err="1">
                <a:solidFill>
                  <a:schemeClr val="tx1"/>
                </a:solidFill>
                <a:latin typeface="Calibri" panose="020F0502020204030204" pitchFamily="34" charset="0"/>
                <a:cs typeface="Calibri" panose="020F0502020204030204" pitchFamily="34" charset="0"/>
              </a:rPr>
              <a:t>Programma</a:t>
            </a:r>
            <a:br>
              <a:rPr lang="en-US" sz="1200" kern="1200">
                <a:solidFill>
                  <a:schemeClr val="tx1"/>
                </a:solidFill>
                <a:latin typeface="Calibri" panose="020F0502020204030204" pitchFamily="34" charset="0"/>
                <a:cs typeface="Calibri" panose="020F0502020204030204" pitchFamily="34" charset="0"/>
              </a:rPr>
            </a:b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15.00	GKA </a:t>
            </a:r>
            <a:r>
              <a:rPr lang="en-US" sz="1200" kern="1200" err="1">
                <a:solidFill>
                  <a:schemeClr val="tx1"/>
                </a:solidFill>
                <a:latin typeface="Calibri" panose="020F0502020204030204" pitchFamily="34" charset="0"/>
                <a:cs typeface="Calibri" panose="020F0502020204030204" pitchFamily="34" charset="0"/>
              </a:rPr>
              <a:t>anderstaligheid</a:t>
            </a: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	</a:t>
            </a: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	</a:t>
            </a:r>
            <a:r>
              <a:rPr lang="en-US" sz="1200" b="1" kern="1200" err="1">
                <a:solidFill>
                  <a:schemeClr val="tx1"/>
                </a:solidFill>
                <a:latin typeface="Calibri" panose="020F0502020204030204" pitchFamily="34" charset="0"/>
                <a:cs typeface="Calibri" panose="020F0502020204030204" pitchFamily="34" charset="0"/>
              </a:rPr>
              <a:t>Voortraject</a:t>
            </a: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15.10	</a:t>
            </a:r>
            <a:r>
              <a:rPr lang="en-US" sz="1200" kern="1200" err="1">
                <a:solidFill>
                  <a:schemeClr val="tx1"/>
                </a:solidFill>
                <a:latin typeface="Calibri" panose="020F0502020204030204" pitchFamily="34" charset="0"/>
                <a:cs typeface="Calibri" panose="020F0502020204030204" pitchFamily="34" charset="0"/>
              </a:rPr>
              <a:t>Nieuwkomersklassen</a:t>
            </a:r>
            <a:r>
              <a:rPr lang="en-US" sz="1200" kern="1200">
                <a:solidFill>
                  <a:schemeClr val="tx1"/>
                </a:solidFill>
                <a:latin typeface="Calibri" panose="020F0502020204030204" pitchFamily="34" charset="0"/>
                <a:cs typeface="Calibri" panose="020F0502020204030204" pitchFamily="34" charset="0"/>
              </a:rPr>
              <a:t> PO</a:t>
            </a: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	EOA De Dijk (VO)</a:t>
            </a: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	EOA SG Newton (VO)</a:t>
            </a:r>
            <a:br>
              <a:rPr lang="en-US" sz="1200" kern="1200">
                <a:solidFill>
                  <a:schemeClr val="tx1"/>
                </a:solidFill>
                <a:latin typeface="Calibri" panose="020F0502020204030204" pitchFamily="34" charset="0"/>
                <a:cs typeface="Calibri" panose="020F0502020204030204" pitchFamily="34" charset="0"/>
              </a:rPr>
            </a:b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15.55	</a:t>
            </a:r>
            <a:r>
              <a:rPr lang="en-US" sz="1200" kern="1200" err="1">
                <a:solidFill>
                  <a:schemeClr val="tx1"/>
                </a:solidFill>
                <a:latin typeface="Calibri" panose="020F0502020204030204" pitchFamily="34" charset="0"/>
                <a:cs typeface="Calibri" panose="020F0502020204030204" pitchFamily="34" charset="0"/>
              </a:rPr>
              <a:t>pauze</a:t>
            </a:r>
            <a:br>
              <a:rPr lang="en-US" sz="1200" kern="1200">
                <a:solidFill>
                  <a:schemeClr val="tx1"/>
                </a:solidFill>
                <a:latin typeface="Calibri" panose="020F0502020204030204" pitchFamily="34" charset="0"/>
                <a:cs typeface="Calibri" panose="020F0502020204030204" pitchFamily="34" charset="0"/>
              </a:rPr>
            </a:b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16.10	EOA </a:t>
            </a:r>
            <a:r>
              <a:rPr lang="en-US" sz="1200" kern="1200" err="1">
                <a:solidFill>
                  <a:schemeClr val="tx1"/>
                </a:solidFill>
                <a:latin typeface="Calibri" panose="020F0502020204030204" pitchFamily="34" charset="0"/>
                <a:cs typeface="Calibri" panose="020F0502020204030204" pitchFamily="34" charset="0"/>
              </a:rPr>
              <a:t>Talland</a:t>
            </a:r>
            <a:r>
              <a:rPr lang="en-US" sz="1200" kern="1200">
                <a:solidFill>
                  <a:schemeClr val="tx1"/>
                </a:solidFill>
                <a:latin typeface="Calibri" panose="020F0502020204030204" pitchFamily="34" charset="0"/>
                <a:cs typeface="Calibri" panose="020F0502020204030204" pitchFamily="34" charset="0"/>
              </a:rPr>
              <a:t> (MBO)</a:t>
            </a:r>
            <a:br>
              <a:rPr lang="en-US" sz="1200" kern="1200">
                <a:solidFill>
                  <a:schemeClr val="tx1"/>
                </a:solidFill>
                <a:latin typeface="Calibri" panose="020F0502020204030204" pitchFamily="34" charset="0"/>
                <a:cs typeface="Calibri" panose="020F0502020204030204" pitchFamily="34" charset="0"/>
              </a:rPr>
            </a:b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	</a:t>
            </a:r>
            <a:r>
              <a:rPr lang="en-US" sz="1200" b="1" kern="1200">
                <a:solidFill>
                  <a:schemeClr val="tx1"/>
                </a:solidFill>
                <a:latin typeface="Calibri" panose="020F0502020204030204" pitchFamily="34" charset="0"/>
                <a:cs typeface="Calibri" panose="020F0502020204030204" pitchFamily="34" charset="0"/>
              </a:rPr>
              <a:t>Tweede </a:t>
            </a:r>
            <a:r>
              <a:rPr lang="en-US" sz="1200" b="1" kern="1200" err="1">
                <a:solidFill>
                  <a:schemeClr val="tx1"/>
                </a:solidFill>
                <a:latin typeface="Calibri" panose="020F0502020204030204" pitchFamily="34" charset="0"/>
                <a:cs typeface="Calibri" panose="020F0502020204030204" pitchFamily="34" charset="0"/>
              </a:rPr>
              <a:t>Opvang</a:t>
            </a:r>
            <a:r>
              <a:rPr lang="en-US" sz="1200" b="1" kern="1200">
                <a:solidFill>
                  <a:schemeClr val="tx1"/>
                </a:solidFill>
                <a:latin typeface="Calibri" panose="020F0502020204030204" pitchFamily="34" charset="0"/>
                <a:cs typeface="Calibri" panose="020F0502020204030204" pitchFamily="34" charset="0"/>
              </a:rPr>
              <a:t> </a:t>
            </a:r>
            <a:r>
              <a:rPr lang="en-US" sz="1200" b="1" kern="1200" err="1">
                <a:solidFill>
                  <a:schemeClr val="tx1"/>
                </a:solidFill>
                <a:latin typeface="Calibri" panose="020F0502020204030204" pitchFamily="34" charset="0"/>
                <a:cs typeface="Calibri" panose="020F0502020204030204" pitchFamily="34" charset="0"/>
              </a:rPr>
              <a:t>Anderstaligen</a:t>
            </a: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16.25	Stand van </a:t>
            </a:r>
            <a:r>
              <a:rPr lang="en-US" sz="1200" kern="1200" err="1">
                <a:solidFill>
                  <a:schemeClr val="tx1"/>
                </a:solidFill>
                <a:latin typeface="Calibri" panose="020F0502020204030204" pitchFamily="34" charset="0"/>
                <a:cs typeface="Calibri" panose="020F0502020204030204" pitchFamily="34" charset="0"/>
              </a:rPr>
              <a:t>zaken</a:t>
            </a:r>
            <a:r>
              <a:rPr lang="en-US" sz="1200" kern="1200">
                <a:solidFill>
                  <a:schemeClr val="tx1"/>
                </a:solidFill>
                <a:latin typeface="Calibri" panose="020F0502020204030204" pitchFamily="34" charset="0"/>
                <a:cs typeface="Calibri" panose="020F0502020204030204" pitchFamily="34" charset="0"/>
              </a:rPr>
              <a:t> Tweede </a:t>
            </a:r>
            <a:r>
              <a:rPr lang="en-US" sz="1200" kern="1200" err="1">
                <a:solidFill>
                  <a:schemeClr val="tx1"/>
                </a:solidFill>
                <a:latin typeface="Calibri" panose="020F0502020204030204" pitchFamily="34" charset="0"/>
                <a:cs typeface="Calibri" panose="020F0502020204030204" pitchFamily="34" charset="0"/>
              </a:rPr>
              <a:t>Opvang</a:t>
            </a:r>
            <a:r>
              <a:rPr lang="en-US" sz="1200" kern="1200">
                <a:solidFill>
                  <a:schemeClr val="tx1"/>
                </a:solidFill>
                <a:latin typeface="Calibri" panose="020F0502020204030204" pitchFamily="34" charset="0"/>
                <a:cs typeface="Calibri" panose="020F0502020204030204" pitchFamily="34" charset="0"/>
              </a:rPr>
              <a:t> </a:t>
            </a:r>
            <a:r>
              <a:rPr lang="en-US" sz="1200" kern="1200" err="1">
                <a:solidFill>
                  <a:schemeClr val="tx1"/>
                </a:solidFill>
                <a:latin typeface="Calibri" panose="020F0502020204030204" pitchFamily="34" charset="0"/>
                <a:cs typeface="Calibri" panose="020F0502020204030204" pitchFamily="34" charset="0"/>
              </a:rPr>
              <a:t>wf</a:t>
            </a:r>
            <a:r>
              <a:rPr lang="en-US" sz="1200" kern="1200">
                <a:solidFill>
                  <a:schemeClr val="tx1"/>
                </a:solidFill>
                <a:latin typeface="Calibri" panose="020F0502020204030204" pitchFamily="34" charset="0"/>
                <a:cs typeface="Calibri" panose="020F0502020204030204" pitchFamily="34" charset="0"/>
              </a:rPr>
              <a:t>. </a:t>
            </a: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	</a:t>
            </a:r>
            <a:r>
              <a:rPr lang="en-US" sz="1200">
                <a:latin typeface="Calibri" panose="020F0502020204030204" pitchFamily="34" charset="0"/>
                <a:cs typeface="Calibri" panose="020F0502020204030204" pitchFamily="34" charset="0"/>
              </a:rPr>
              <a:t>Kleine </a:t>
            </a:r>
            <a:r>
              <a:rPr lang="en-US" sz="1200" err="1">
                <a:latin typeface="Calibri" panose="020F0502020204030204" pitchFamily="34" charset="0"/>
                <a:cs typeface="Calibri" panose="020F0502020204030204" pitchFamily="34" charset="0"/>
              </a:rPr>
              <a:t>gespreksgroepen</a:t>
            </a: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16.50	Website GKA </a:t>
            </a:r>
            <a:r>
              <a:rPr lang="en-US" sz="1200" kern="1200" err="1">
                <a:solidFill>
                  <a:schemeClr val="tx1"/>
                </a:solidFill>
                <a:latin typeface="Calibri" panose="020F0502020204030204" pitchFamily="34" charset="0"/>
                <a:cs typeface="Calibri" panose="020F0502020204030204" pitchFamily="34" charset="0"/>
              </a:rPr>
              <a:t>anderstaligheid</a:t>
            </a:r>
            <a:br>
              <a:rPr lang="en-US" sz="1200" kern="1200">
                <a:solidFill>
                  <a:schemeClr val="tx1"/>
                </a:solidFill>
                <a:latin typeface="Calibri" panose="020F0502020204030204" pitchFamily="34" charset="0"/>
                <a:cs typeface="Calibri" panose="020F0502020204030204" pitchFamily="34" charset="0"/>
              </a:rPr>
            </a:b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16.55	</a:t>
            </a:r>
            <a:r>
              <a:rPr lang="en-US" sz="1200" kern="1200" err="1">
                <a:solidFill>
                  <a:schemeClr val="tx1"/>
                </a:solidFill>
                <a:latin typeface="Calibri" panose="020F0502020204030204" pitchFamily="34" charset="0"/>
                <a:cs typeface="Calibri" panose="020F0502020204030204" pitchFamily="34" charset="0"/>
              </a:rPr>
              <a:t>Afsluiting</a:t>
            </a:r>
            <a:r>
              <a:rPr lang="en-US" sz="1200" kern="1200">
                <a:solidFill>
                  <a:schemeClr val="tx1"/>
                </a:solidFill>
                <a:latin typeface="Calibri" panose="020F0502020204030204" pitchFamily="34" charset="0"/>
                <a:cs typeface="Calibri" panose="020F0502020204030204" pitchFamily="34" charset="0"/>
              </a:rPr>
              <a:t> </a:t>
            </a:r>
            <a:r>
              <a:rPr lang="en-US" sz="1200" kern="1200" err="1">
                <a:solidFill>
                  <a:schemeClr val="tx1"/>
                </a:solidFill>
                <a:latin typeface="Calibri" panose="020F0502020204030204" pitchFamily="34" charset="0"/>
                <a:cs typeface="Calibri" panose="020F0502020204030204" pitchFamily="34" charset="0"/>
              </a:rPr>
              <a:t>en</a:t>
            </a:r>
            <a:r>
              <a:rPr lang="en-US" sz="1200" kern="1200">
                <a:solidFill>
                  <a:schemeClr val="tx1"/>
                </a:solidFill>
                <a:latin typeface="Calibri" panose="020F0502020204030204" pitchFamily="34" charset="0"/>
                <a:cs typeface="Calibri" panose="020F0502020204030204" pitchFamily="34" charset="0"/>
              </a:rPr>
              <a:t> </a:t>
            </a:r>
            <a:r>
              <a:rPr lang="en-US" sz="1200" kern="1200" err="1">
                <a:solidFill>
                  <a:schemeClr val="tx1"/>
                </a:solidFill>
                <a:latin typeface="Calibri" panose="020F0502020204030204" pitchFamily="34" charset="0"/>
                <a:cs typeface="Calibri" panose="020F0502020204030204" pitchFamily="34" charset="0"/>
              </a:rPr>
              <a:t>vooruitblik</a:t>
            </a:r>
            <a:r>
              <a:rPr lang="en-US" sz="1200" kern="1200">
                <a:solidFill>
                  <a:schemeClr val="tx1"/>
                </a:solidFill>
                <a:latin typeface="Calibri" panose="020F0502020204030204" pitchFamily="34" charset="0"/>
                <a:cs typeface="Calibri" panose="020F0502020204030204" pitchFamily="34" charset="0"/>
              </a:rPr>
              <a:t>.</a:t>
            </a:r>
          </a:p>
        </p:txBody>
      </p:sp>
      <p:pic>
        <p:nvPicPr>
          <p:cNvPr id="5" name="Tijdelijke aanduiding voor inhoud 4">
            <a:extLst>
              <a:ext uri="{FF2B5EF4-FFF2-40B4-BE49-F238E27FC236}">
                <a16:creationId xmlns:a16="http://schemas.microsoft.com/office/drawing/2014/main" id="{AE976E77-2C5B-5861-763E-E960D98EBA2A}"/>
              </a:ext>
            </a:extLst>
          </p:cNvPr>
          <p:cNvPicPr>
            <a:picLocks noGrp="1" noChangeAspect="1"/>
          </p:cNvPicPr>
          <p:nvPr>
            <p:ph idx="1"/>
          </p:nvPr>
        </p:nvPicPr>
        <p:blipFill>
          <a:blip r:embed="rId3"/>
          <a:srcRect l="21551" t="36485" r="22990" b="36737"/>
          <a:stretch/>
        </p:blipFill>
        <p:spPr>
          <a:xfrm>
            <a:off x="4732878" y="723214"/>
            <a:ext cx="3838904" cy="625586"/>
          </a:xfrm>
          <a:prstGeom prst="rect">
            <a:avLst/>
          </a:prstGeom>
        </p:spPr>
      </p:pic>
      <p:sp>
        <p:nvSpPr>
          <p:cNvPr id="3" name="Titel 1">
            <a:extLst>
              <a:ext uri="{FF2B5EF4-FFF2-40B4-BE49-F238E27FC236}">
                <a16:creationId xmlns:a16="http://schemas.microsoft.com/office/drawing/2014/main" id="{85D8DF5D-EB50-BC87-B831-9BDA69588951}"/>
              </a:ext>
            </a:extLst>
          </p:cNvPr>
          <p:cNvSpPr txBox="1">
            <a:spLocks/>
          </p:cNvSpPr>
          <p:nvPr/>
        </p:nvSpPr>
        <p:spPr>
          <a:xfrm>
            <a:off x="5147763" y="1710138"/>
            <a:ext cx="3489728" cy="2132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buClrTx/>
            </a:pPr>
            <a:r>
              <a:rPr lang="en-US" sz="1400" b="1">
                <a:latin typeface="Calibri" panose="020F0502020204030204" pitchFamily="34" charset="0"/>
                <a:ea typeface="+mn-ea"/>
                <a:cs typeface="Calibri" panose="020F0502020204030204" pitchFamily="34" charset="0"/>
              </a:rPr>
              <a:t>Doel </a:t>
            </a:r>
            <a:r>
              <a:rPr lang="en-US" sz="1400" b="1" err="1">
                <a:latin typeface="Calibri" panose="020F0502020204030204" pitchFamily="34" charset="0"/>
                <a:ea typeface="+mn-ea"/>
                <a:cs typeface="Calibri" panose="020F0502020204030204" pitchFamily="34" charset="0"/>
              </a:rPr>
              <a:t>middag</a:t>
            </a:r>
            <a:br>
              <a:rPr lang="en-US" sz="1400">
                <a:latin typeface="Calibri" panose="020F0502020204030204" pitchFamily="34" charset="0"/>
                <a:ea typeface="+mn-ea"/>
                <a:cs typeface="Calibri" panose="020F0502020204030204" pitchFamily="34" charset="0"/>
              </a:rPr>
            </a:br>
            <a:br>
              <a:rPr lang="en-US" sz="1400">
                <a:latin typeface="Calibri" panose="020F0502020204030204" pitchFamily="34" charset="0"/>
                <a:ea typeface="+mn-ea"/>
                <a:cs typeface="Calibri" panose="020F0502020204030204" pitchFamily="34" charset="0"/>
              </a:rPr>
            </a:br>
            <a:r>
              <a:rPr lang="en-US" sz="1400">
                <a:latin typeface="Calibri" panose="020F0502020204030204" pitchFamily="34" charset="0"/>
                <a:ea typeface="+mn-ea"/>
                <a:cs typeface="Calibri" panose="020F0502020204030204" pitchFamily="34" charset="0"/>
              </a:rPr>
              <a:t>1. </a:t>
            </a:r>
            <a:r>
              <a:rPr lang="en-US" sz="1400" err="1">
                <a:latin typeface="Calibri" panose="020F0502020204030204" pitchFamily="34" charset="0"/>
                <a:ea typeface="+mn-ea"/>
                <a:cs typeface="Calibri" panose="020F0502020204030204" pitchFamily="34" charset="0"/>
              </a:rPr>
              <a:t>Inzicht</a:t>
            </a:r>
            <a:r>
              <a:rPr lang="en-US" sz="1400">
                <a:latin typeface="Calibri" panose="020F0502020204030204" pitchFamily="34" charset="0"/>
                <a:ea typeface="+mn-ea"/>
                <a:cs typeface="Calibri" panose="020F0502020204030204" pitchFamily="34" charset="0"/>
              </a:rPr>
              <a:t> in </a:t>
            </a:r>
            <a:r>
              <a:rPr lang="en-US" sz="1400" err="1">
                <a:latin typeface="Calibri" panose="020F0502020204030204" pitchFamily="34" charset="0"/>
                <a:ea typeface="+mn-ea"/>
                <a:cs typeface="Calibri" panose="020F0502020204030204" pitchFamily="34" charset="0"/>
              </a:rPr>
              <a:t>startkwalificatie</a:t>
            </a:r>
            <a:r>
              <a:rPr lang="en-US" sz="1400">
                <a:latin typeface="Calibri" panose="020F0502020204030204" pitchFamily="34" charset="0"/>
                <a:ea typeface="+mn-ea"/>
                <a:cs typeface="Calibri" panose="020F0502020204030204" pitchFamily="34" charset="0"/>
              </a:rPr>
              <a:t> </a:t>
            </a:r>
            <a:r>
              <a:rPr lang="en-US" sz="1400" err="1">
                <a:latin typeface="Calibri" panose="020F0502020204030204" pitchFamily="34" charset="0"/>
                <a:ea typeface="+mn-ea"/>
                <a:cs typeface="Calibri" panose="020F0502020204030204" pitchFamily="34" charset="0"/>
              </a:rPr>
              <a:t>leerling</a:t>
            </a:r>
            <a:r>
              <a:rPr lang="en-US" sz="1400">
                <a:latin typeface="Calibri" panose="020F0502020204030204" pitchFamily="34" charset="0"/>
                <a:ea typeface="+mn-ea"/>
                <a:cs typeface="Calibri" panose="020F0502020204030204" pitchFamily="34" charset="0"/>
              </a:rPr>
              <a:t>.</a:t>
            </a:r>
          </a:p>
          <a:p>
            <a:pPr>
              <a:spcAft>
                <a:spcPts val="600"/>
              </a:spcAft>
              <a:buClrTx/>
            </a:pPr>
            <a:br>
              <a:rPr lang="en-US" sz="1400">
                <a:latin typeface="Calibri" panose="020F0502020204030204" pitchFamily="34" charset="0"/>
                <a:ea typeface="+mn-ea"/>
                <a:cs typeface="Calibri" panose="020F0502020204030204" pitchFamily="34" charset="0"/>
              </a:rPr>
            </a:br>
            <a:r>
              <a:rPr lang="en-US" sz="1400">
                <a:latin typeface="Calibri" panose="020F0502020204030204" pitchFamily="34" charset="0"/>
                <a:ea typeface="+mn-ea"/>
                <a:cs typeface="Calibri" panose="020F0502020204030204" pitchFamily="34" charset="0"/>
              </a:rPr>
              <a:t>2. </a:t>
            </a:r>
            <a:r>
              <a:rPr lang="en-US" sz="1400" err="1">
                <a:latin typeface="Calibri" panose="020F0502020204030204" pitchFamily="34" charset="0"/>
                <a:ea typeface="+mn-ea"/>
                <a:cs typeface="Calibri" panose="020F0502020204030204" pitchFamily="34" charset="0"/>
              </a:rPr>
              <a:t>Kennismaken</a:t>
            </a:r>
            <a:r>
              <a:rPr lang="en-US" sz="1400">
                <a:latin typeface="Calibri" panose="020F0502020204030204" pitchFamily="34" charset="0"/>
                <a:ea typeface="+mn-ea"/>
                <a:cs typeface="Calibri" panose="020F0502020204030204" pitchFamily="34" charset="0"/>
              </a:rPr>
              <a:t> met </a:t>
            </a:r>
            <a:r>
              <a:rPr lang="en-US" sz="1400" err="1">
                <a:latin typeface="Calibri" panose="020F0502020204030204" pitchFamily="34" charset="0"/>
                <a:ea typeface="+mn-ea"/>
                <a:cs typeface="Calibri" panose="020F0502020204030204" pitchFamily="34" charset="0"/>
              </a:rPr>
              <a:t>leden</a:t>
            </a:r>
            <a:r>
              <a:rPr lang="en-US" sz="1400">
                <a:latin typeface="Calibri" panose="020F0502020204030204" pitchFamily="34" charset="0"/>
                <a:ea typeface="+mn-ea"/>
                <a:cs typeface="Calibri" panose="020F0502020204030204" pitchFamily="34" charset="0"/>
              </a:rPr>
              <a:t> </a:t>
            </a:r>
            <a:r>
              <a:rPr lang="en-US" sz="1400" err="1">
                <a:latin typeface="Calibri" panose="020F0502020204030204" pitchFamily="34" charset="0"/>
                <a:ea typeface="+mn-ea"/>
                <a:cs typeface="Calibri" panose="020F0502020204030204" pitchFamily="34" charset="0"/>
              </a:rPr>
              <a:t>netwerk</a:t>
            </a:r>
            <a:r>
              <a:rPr lang="en-US" sz="1400">
                <a:latin typeface="Calibri" panose="020F0502020204030204" pitchFamily="34" charset="0"/>
                <a:ea typeface="+mn-ea"/>
                <a:cs typeface="Calibri" panose="020F0502020204030204" pitchFamily="34" charset="0"/>
              </a:rPr>
              <a:t>.</a:t>
            </a:r>
          </a:p>
          <a:p>
            <a:pPr>
              <a:spcAft>
                <a:spcPts val="600"/>
              </a:spcAft>
              <a:buClrTx/>
            </a:pPr>
            <a:br>
              <a:rPr lang="en-US" sz="1400">
                <a:latin typeface="Calibri" panose="020F0502020204030204" pitchFamily="34" charset="0"/>
                <a:ea typeface="+mn-ea"/>
                <a:cs typeface="Calibri" panose="020F0502020204030204" pitchFamily="34" charset="0"/>
              </a:rPr>
            </a:br>
            <a:r>
              <a:rPr lang="en-US" sz="1400">
                <a:latin typeface="Calibri" panose="020F0502020204030204" pitchFamily="34" charset="0"/>
                <a:ea typeface="+mn-ea"/>
                <a:cs typeface="Calibri" panose="020F0502020204030204" pitchFamily="34" charset="0"/>
              </a:rPr>
              <a:t>3. </a:t>
            </a:r>
            <a:r>
              <a:rPr lang="en-US" sz="1400" err="1">
                <a:latin typeface="Calibri" panose="020F0502020204030204" pitchFamily="34" charset="0"/>
                <a:ea typeface="+mn-ea"/>
                <a:cs typeface="Calibri" panose="020F0502020204030204" pitchFamily="34" charset="0"/>
              </a:rPr>
              <a:t>Openen</a:t>
            </a:r>
            <a:r>
              <a:rPr lang="en-US" sz="1400">
                <a:latin typeface="Calibri" panose="020F0502020204030204" pitchFamily="34" charset="0"/>
                <a:ea typeface="+mn-ea"/>
                <a:cs typeface="Calibri" panose="020F0502020204030204" pitchFamily="34" charset="0"/>
              </a:rPr>
              <a:t> </a:t>
            </a:r>
            <a:r>
              <a:rPr lang="en-US" sz="1400" err="1">
                <a:latin typeface="Calibri" panose="020F0502020204030204" pitchFamily="34" charset="0"/>
                <a:ea typeface="+mn-ea"/>
                <a:cs typeface="Calibri" panose="020F0502020204030204" pitchFamily="34" charset="0"/>
              </a:rPr>
              <a:t>gezamenlijke</a:t>
            </a:r>
            <a:r>
              <a:rPr lang="en-US" sz="1400">
                <a:latin typeface="Calibri" panose="020F0502020204030204" pitchFamily="34" charset="0"/>
                <a:ea typeface="+mn-ea"/>
                <a:cs typeface="Calibri" panose="020F0502020204030204" pitchFamily="34" charset="0"/>
              </a:rPr>
              <a:t> </a:t>
            </a:r>
            <a:r>
              <a:rPr lang="en-US" sz="1400" err="1">
                <a:latin typeface="Calibri" panose="020F0502020204030204" pitchFamily="34" charset="0"/>
                <a:ea typeface="+mn-ea"/>
                <a:cs typeface="Calibri" panose="020F0502020204030204" pitchFamily="34" charset="0"/>
              </a:rPr>
              <a:t>informatie</a:t>
            </a:r>
            <a:r>
              <a:rPr lang="en-US" sz="1400">
                <a:latin typeface="Calibri" panose="020F0502020204030204" pitchFamily="34" charset="0"/>
                <a:ea typeface="+mn-ea"/>
                <a:cs typeface="Calibri" panose="020F0502020204030204" pitchFamily="34" charset="0"/>
              </a:rPr>
              <a:t> </a:t>
            </a:r>
            <a:r>
              <a:rPr lang="en-US" sz="1400" err="1">
                <a:latin typeface="Calibri" panose="020F0502020204030204" pitchFamily="34" charset="0"/>
                <a:ea typeface="+mn-ea"/>
                <a:cs typeface="Calibri" panose="020F0502020204030204" pitchFamily="34" charset="0"/>
              </a:rPr>
              <a:t>kanaal</a:t>
            </a:r>
            <a:r>
              <a:rPr lang="en-US" sz="1400">
                <a:latin typeface="Calibri" panose="020F0502020204030204" pitchFamily="34" charset="0"/>
                <a:ea typeface="+mn-ea"/>
                <a:cs typeface="Calibri" panose="020F0502020204030204" pitchFamily="34" charset="0"/>
              </a:rPr>
              <a:t> </a:t>
            </a:r>
            <a:r>
              <a:rPr lang="en-US" sz="1400" err="1">
                <a:latin typeface="Calibri" panose="020F0502020204030204" pitchFamily="34" charset="0"/>
                <a:ea typeface="+mn-ea"/>
                <a:cs typeface="Calibri" panose="020F0502020204030204" pitchFamily="34" charset="0"/>
              </a:rPr>
              <a:t>wf</a:t>
            </a:r>
            <a:r>
              <a:rPr lang="en-US" sz="1400">
                <a:latin typeface="Calibri" panose="020F0502020204030204" pitchFamily="34" charset="0"/>
                <a:ea typeface="+mn-ea"/>
                <a:cs typeface="Calibri" panose="020F0502020204030204" pitchFamily="34" charset="0"/>
              </a:rPr>
              <a:t>.</a:t>
            </a:r>
          </a:p>
          <a:p>
            <a:pPr>
              <a:spcAft>
                <a:spcPts val="600"/>
              </a:spcAft>
              <a:buClrTx/>
            </a:pPr>
            <a:br>
              <a:rPr lang="en-US" sz="1400">
                <a:latin typeface="Calibri" panose="020F0502020204030204" pitchFamily="34" charset="0"/>
                <a:ea typeface="+mn-ea"/>
                <a:cs typeface="Calibri" panose="020F0502020204030204" pitchFamily="34" charset="0"/>
              </a:rPr>
            </a:br>
            <a:r>
              <a:rPr lang="en-US" sz="1400">
                <a:latin typeface="Calibri" panose="020F0502020204030204" pitchFamily="34" charset="0"/>
                <a:ea typeface="+mn-ea"/>
                <a:cs typeface="Calibri" panose="020F0502020204030204" pitchFamily="34" charset="0"/>
              </a:rPr>
              <a:t>4. </a:t>
            </a:r>
            <a:r>
              <a:rPr lang="en-US" sz="1400" err="1">
                <a:latin typeface="Calibri" panose="020F0502020204030204" pitchFamily="34" charset="0"/>
                <a:ea typeface="+mn-ea"/>
                <a:cs typeface="Calibri" panose="020F0502020204030204" pitchFamily="34" charset="0"/>
              </a:rPr>
              <a:t>Helderheid</a:t>
            </a:r>
            <a:r>
              <a:rPr lang="en-US" sz="1400">
                <a:latin typeface="Calibri" panose="020F0502020204030204" pitchFamily="34" charset="0"/>
                <a:ea typeface="+mn-ea"/>
                <a:cs typeface="Calibri" panose="020F0502020204030204" pitchFamily="34" charset="0"/>
              </a:rPr>
              <a:t> over </a:t>
            </a:r>
            <a:r>
              <a:rPr lang="en-US" sz="1400" err="1">
                <a:latin typeface="Calibri" panose="020F0502020204030204" pitchFamily="34" charset="0"/>
                <a:ea typeface="+mn-ea"/>
                <a:cs typeface="Calibri" panose="020F0502020204030204" pitchFamily="34" charset="0"/>
              </a:rPr>
              <a:t>inhoud</a:t>
            </a:r>
            <a:r>
              <a:rPr lang="en-US" sz="1400">
                <a:latin typeface="Calibri" panose="020F0502020204030204" pitchFamily="34" charset="0"/>
                <a:ea typeface="+mn-ea"/>
                <a:cs typeface="Calibri" panose="020F0502020204030204" pitchFamily="34" charset="0"/>
              </a:rPr>
              <a:t> project.</a:t>
            </a:r>
          </a:p>
        </p:txBody>
      </p:sp>
    </p:spTree>
    <p:extLst>
      <p:ext uri="{BB962C8B-B14F-4D97-AF65-F5344CB8AC3E}">
        <p14:creationId xmlns:p14="http://schemas.microsoft.com/office/powerpoint/2010/main" val="301423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7A268-E367-258F-F955-63A823AB9747}"/>
              </a:ext>
            </a:extLst>
          </p:cNvPr>
          <p:cNvSpPr>
            <a:spLocks noGrp="1"/>
          </p:cNvSpPr>
          <p:nvPr>
            <p:ph type="title"/>
          </p:nvPr>
        </p:nvSpPr>
        <p:spPr/>
        <p:txBody>
          <a:bodyPr/>
          <a:lstStyle/>
          <a:p>
            <a:r>
              <a:rPr lang="nl-NL">
                <a:solidFill>
                  <a:srgbClr val="FFC000"/>
                </a:solidFill>
              </a:rPr>
              <a:t>Wat is er nog nodig?</a:t>
            </a:r>
          </a:p>
        </p:txBody>
      </p:sp>
      <p:sp>
        <p:nvSpPr>
          <p:cNvPr id="3" name="Tijdelijke aanduiding voor inhoud 2">
            <a:extLst>
              <a:ext uri="{FF2B5EF4-FFF2-40B4-BE49-F238E27FC236}">
                <a16:creationId xmlns:a16="http://schemas.microsoft.com/office/drawing/2014/main" id="{F22608BF-2EBB-7125-3752-5E140B4E6302}"/>
              </a:ext>
            </a:extLst>
          </p:cNvPr>
          <p:cNvSpPr>
            <a:spLocks noGrp="1"/>
          </p:cNvSpPr>
          <p:nvPr>
            <p:ph idx="1"/>
          </p:nvPr>
        </p:nvSpPr>
        <p:spPr/>
        <p:txBody>
          <a:bodyPr/>
          <a:lstStyle/>
          <a:p>
            <a:r>
              <a:rPr lang="nl-NL" sz="2800"/>
              <a:t>TOA ervaringen met elkaar delen: wat werkt goed? </a:t>
            </a:r>
          </a:p>
          <a:p>
            <a:r>
              <a:rPr lang="nl-NL" sz="2800"/>
              <a:t>Database met extra lesmateriaal (voor TOA)</a:t>
            </a:r>
          </a:p>
          <a:p>
            <a:endParaRPr lang="nl-NL"/>
          </a:p>
        </p:txBody>
      </p:sp>
      <p:pic>
        <p:nvPicPr>
          <p:cNvPr id="4" name="Afbeelding 3" descr="Afbeelding met Lettertype, tekst, Graphics, logo&#10;&#10;Automatisch gegenereerde beschrijving">
            <a:extLst>
              <a:ext uri="{FF2B5EF4-FFF2-40B4-BE49-F238E27FC236}">
                <a16:creationId xmlns:a16="http://schemas.microsoft.com/office/drawing/2014/main" id="{1BD05254-38E8-AB8B-4EE0-24FAADB11284}"/>
              </a:ext>
            </a:extLst>
          </p:cNvPr>
          <p:cNvPicPr>
            <a:picLocks noChangeAspect="1"/>
          </p:cNvPicPr>
          <p:nvPr/>
        </p:nvPicPr>
        <p:blipFill>
          <a:blip r:embed="rId2"/>
          <a:srcRect r="11506" b="33241"/>
          <a:stretch/>
        </p:blipFill>
        <p:spPr>
          <a:xfrm>
            <a:off x="5658057" y="341709"/>
            <a:ext cx="3144037" cy="858442"/>
          </a:xfrm>
          <a:prstGeom prst="rect">
            <a:avLst/>
          </a:prstGeom>
        </p:spPr>
      </p:pic>
    </p:spTree>
    <p:extLst>
      <p:ext uri="{BB962C8B-B14F-4D97-AF65-F5344CB8AC3E}">
        <p14:creationId xmlns:p14="http://schemas.microsoft.com/office/powerpoint/2010/main" val="2569568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9" name="Group 8">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717" y="0"/>
            <a:ext cx="8323428" cy="5143500"/>
            <a:chOff x="547625" y="0"/>
            <a:chExt cx="11097905" cy="6858000"/>
          </a:xfrm>
        </p:grpSpPr>
        <p:sp>
          <p:nvSpPr>
            <p:cNvPr id="10" name="Freeform: Shape 9">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pic>
        <p:nvPicPr>
          <p:cNvPr id="2" name="Afbeelding 1" descr="even pauze&quot; - MIND Young">
            <a:extLst>
              <a:ext uri="{FF2B5EF4-FFF2-40B4-BE49-F238E27FC236}">
                <a16:creationId xmlns:a16="http://schemas.microsoft.com/office/drawing/2014/main" id="{41C6D0C5-740C-27E6-BAEE-5553191217DD}"/>
              </a:ext>
            </a:extLst>
          </p:cNvPr>
          <p:cNvPicPr>
            <a:picLocks noChangeAspect="1"/>
          </p:cNvPicPr>
          <p:nvPr/>
        </p:nvPicPr>
        <p:blipFill>
          <a:blip r:embed="rId2"/>
          <a:stretch>
            <a:fillRect/>
          </a:stretch>
        </p:blipFill>
        <p:spPr>
          <a:xfrm>
            <a:off x="1658203" y="945585"/>
            <a:ext cx="5670645" cy="3175561"/>
          </a:xfrm>
          <a:prstGeom prst="rect">
            <a:avLst/>
          </a:prstGeom>
        </p:spPr>
      </p:pic>
      <p:sp>
        <p:nvSpPr>
          <p:cNvPr id="3" name="Tekstvak 2">
            <a:extLst>
              <a:ext uri="{FF2B5EF4-FFF2-40B4-BE49-F238E27FC236}">
                <a16:creationId xmlns:a16="http://schemas.microsoft.com/office/drawing/2014/main" id="{BA97946F-0BCA-5DA8-2929-9D2A2AE43F58}"/>
              </a:ext>
            </a:extLst>
          </p:cNvPr>
          <p:cNvSpPr txBox="1"/>
          <p:nvPr/>
        </p:nvSpPr>
        <p:spPr>
          <a:xfrm>
            <a:off x="3209795" y="4360623"/>
            <a:ext cx="329591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t>Start weer om 16.05</a:t>
            </a:r>
          </a:p>
        </p:txBody>
      </p:sp>
    </p:spTree>
    <p:extLst>
      <p:ext uri="{BB962C8B-B14F-4D97-AF65-F5344CB8AC3E}">
        <p14:creationId xmlns:p14="http://schemas.microsoft.com/office/powerpoint/2010/main" val="174785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6"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9144000" cy="51435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0646" y="0"/>
            <a:ext cx="5746451" cy="51435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60646" y="-5"/>
            <a:ext cx="8783354" cy="4807751"/>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itel 1"/>
          <p:cNvSpPr>
            <a:spLocks noGrp="1"/>
          </p:cNvSpPr>
          <p:nvPr>
            <p:ph type="ctrTitle"/>
          </p:nvPr>
        </p:nvSpPr>
        <p:spPr>
          <a:xfrm>
            <a:off x="845406" y="642939"/>
            <a:ext cx="3560460" cy="2323546"/>
          </a:xfrm>
        </p:spPr>
        <p:txBody>
          <a:bodyPr anchor="b">
            <a:norm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de-DE" sz="3600">
                <a:solidFill>
                  <a:srgbClr val="FFFFFF"/>
                </a:solidFill>
              </a:rPr>
              <a:t>EOA</a:t>
            </a:r>
            <a:br>
              <a:rPr lang="de-DE" sz="3600">
                <a:solidFill>
                  <a:srgbClr val="FFFFFF"/>
                </a:solidFill>
              </a:rPr>
            </a:br>
            <a:r>
              <a:rPr lang="de-DE" sz="3600">
                <a:solidFill>
                  <a:srgbClr val="FFFFFF"/>
                </a:solidFill>
              </a:rPr>
              <a:t>16 – 24 </a:t>
            </a:r>
            <a:r>
              <a:rPr lang="de-DE" sz="3600" err="1">
                <a:solidFill>
                  <a:srgbClr val="FFFFFF"/>
                </a:solidFill>
              </a:rPr>
              <a:t>jaar</a:t>
            </a: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33598" y="-366905"/>
            <a:ext cx="1876806" cy="9143999"/>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3" name="Ondertitel 2"/>
          <p:cNvSpPr>
            <a:spLocks noGrp="1"/>
          </p:cNvSpPr>
          <p:nvPr>
            <p:ph type="subTitle" idx="1"/>
          </p:nvPr>
        </p:nvSpPr>
        <p:spPr>
          <a:xfrm>
            <a:off x="845406" y="3567199"/>
            <a:ext cx="3294959" cy="933362"/>
          </a:xfrm>
        </p:spPr>
        <p:txBody>
          <a:bodyPr vert="horz" lIns="68580" tIns="34290" rIns="68580" bIns="34290" rtlCol="0" anchor="t">
            <a:norm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de-DE">
                <a:solidFill>
                  <a:srgbClr val="FFFFFF"/>
                </a:solidFill>
              </a:rPr>
              <a:t>Petra Mens</a:t>
            </a:r>
          </a:p>
          <a:p>
            <a:pPr algn="l"/>
            <a:endParaRPr lang="de-DE">
              <a:solidFill>
                <a:srgbClr val="FFFFFF"/>
              </a:solidFill>
            </a:endParaRPr>
          </a:p>
          <a:p>
            <a:pPr algn="l"/>
            <a:endParaRPr lang="de-DE">
              <a:solidFill>
                <a:srgbClr val="FFFFFF"/>
              </a:solidFill>
            </a:endParaRPr>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942" y="796908"/>
            <a:ext cx="3567122" cy="3567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4" name="Afbeelding 3" descr="Afbeelding met Lettertype, Graphics, Elektrisch blauw, logo&#10;&#10;Automatisch gegenereerde beschrijving">
            <a:extLst>
              <a:ext uri="{FF2B5EF4-FFF2-40B4-BE49-F238E27FC236}">
                <a16:creationId xmlns:a16="http://schemas.microsoft.com/office/drawing/2014/main" id="{23784864-87C2-A468-259D-5CD2D2AA09D2}"/>
              </a:ext>
            </a:extLst>
          </p:cNvPr>
          <p:cNvPicPr>
            <a:picLocks noChangeAspect="1"/>
          </p:cNvPicPr>
          <p:nvPr/>
        </p:nvPicPr>
        <p:blipFill>
          <a:blip r:embed="rId2"/>
          <a:stretch>
            <a:fillRect/>
          </a:stretch>
        </p:blipFill>
        <p:spPr>
          <a:xfrm>
            <a:off x="5190419" y="2104885"/>
            <a:ext cx="2802873" cy="944446"/>
          </a:xfrm>
          <a:prstGeom prst="rect">
            <a:avLst/>
          </a:prstGeom>
        </p:spPr>
      </p:pic>
    </p:spTree>
    <p:extLst>
      <p:ext uri="{BB962C8B-B14F-4D97-AF65-F5344CB8AC3E}">
        <p14:creationId xmlns:p14="http://schemas.microsoft.com/office/powerpoint/2010/main" val="1497134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2" y="839273"/>
            <a:ext cx="3464954" cy="3464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itel 1">
            <a:extLst>
              <a:ext uri="{FF2B5EF4-FFF2-40B4-BE49-F238E27FC236}">
                <a16:creationId xmlns:a16="http://schemas.microsoft.com/office/drawing/2014/main" id="{64CDA335-3E97-E613-2FE0-0454BCA78C4D}"/>
              </a:ext>
            </a:extLst>
          </p:cNvPr>
          <p:cNvSpPr>
            <a:spLocks noGrp="1"/>
          </p:cNvSpPr>
          <p:nvPr>
            <p:ph type="title"/>
          </p:nvPr>
        </p:nvSpPr>
        <p:spPr>
          <a:xfrm>
            <a:off x="878305" y="1047515"/>
            <a:ext cx="2430380" cy="3048471"/>
          </a:xfrm>
        </p:spPr>
        <p:txBody>
          <a:bodyPr>
            <a:norm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a:solidFill>
                  <a:srgbClr val="FFFFFF"/>
                </a:solidFill>
              </a:rPr>
              <a:t>Aantal en leerlijnen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1" y="705862"/>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C777E9B-51B4-585A-70FE-1AD80C5E20F8}"/>
              </a:ext>
            </a:extLst>
          </p:cNvPr>
          <p:cNvSpPr>
            <a:spLocks noGrp="1"/>
          </p:cNvSpPr>
          <p:nvPr>
            <p:ph idx="1"/>
          </p:nvPr>
        </p:nvSpPr>
        <p:spPr>
          <a:xfrm>
            <a:off x="4027615" y="1144525"/>
            <a:ext cx="4152298" cy="2951461"/>
          </a:xfrm>
        </p:spPr>
        <p:txBody>
          <a:bodyPr vert="horz" lIns="68580" tIns="34290" rIns="68580" bIns="34290" rtlCol="0" anchor="t">
            <a:normAutofit lnSpcReduction="10000"/>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nl-NL" sz="1650"/>
              <a:t>Start schooljaar:    +/- 100 studenten</a:t>
            </a:r>
          </a:p>
          <a:p>
            <a:pPr marL="0" indent="0">
              <a:buNone/>
            </a:pPr>
            <a:r>
              <a:rPr lang="nl-NL" sz="1650"/>
              <a:t>Wekelijks instroom:     start elke maandag</a:t>
            </a:r>
          </a:p>
          <a:p>
            <a:pPr marL="0" indent="0">
              <a:buNone/>
            </a:pPr>
            <a:endParaRPr lang="nl-NL" sz="1650"/>
          </a:p>
          <a:p>
            <a:pPr marL="0" indent="0">
              <a:buNone/>
            </a:pPr>
            <a:r>
              <a:rPr lang="nl-NL" sz="1650"/>
              <a:t>Leerlijn    tempo      Taalleerbaarheid</a:t>
            </a:r>
          </a:p>
          <a:p>
            <a:pPr marL="0" indent="0">
              <a:buNone/>
            </a:pPr>
            <a:r>
              <a:rPr lang="nl-NL" sz="1650"/>
              <a:t>1           langzaam                0 - 40</a:t>
            </a:r>
          </a:p>
          <a:p>
            <a:pPr marL="0" indent="0">
              <a:buNone/>
            </a:pPr>
            <a:r>
              <a:rPr lang="nl-NL" sz="1650"/>
              <a:t>2     snel        40 - 70</a:t>
            </a:r>
          </a:p>
          <a:p>
            <a:pPr marL="0" indent="0">
              <a:buNone/>
            </a:pPr>
            <a:r>
              <a:rPr lang="nl-NL" sz="1650"/>
              <a:t>3    zeer snel       70 - 100</a:t>
            </a:r>
          </a:p>
          <a:p>
            <a:pPr marL="0" indent="0">
              <a:buNone/>
            </a:pPr>
            <a:r>
              <a:rPr lang="nl-NL" sz="1650"/>
              <a:t>          </a:t>
            </a:r>
          </a:p>
        </p:txBody>
      </p:sp>
    </p:spTree>
    <p:extLst>
      <p:ext uri="{BB962C8B-B14F-4D97-AF65-F5344CB8AC3E}">
        <p14:creationId xmlns:p14="http://schemas.microsoft.com/office/powerpoint/2010/main" val="234601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8"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2" y="839273"/>
            <a:ext cx="3464954" cy="3464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itel 1">
            <a:extLst>
              <a:ext uri="{FF2B5EF4-FFF2-40B4-BE49-F238E27FC236}">
                <a16:creationId xmlns:a16="http://schemas.microsoft.com/office/drawing/2014/main" id="{DFDE76FA-9ECC-6C20-AF5B-2EA9D710C367}"/>
              </a:ext>
            </a:extLst>
          </p:cNvPr>
          <p:cNvSpPr>
            <a:spLocks noGrp="1"/>
          </p:cNvSpPr>
          <p:nvPr>
            <p:ph type="title"/>
          </p:nvPr>
        </p:nvSpPr>
        <p:spPr>
          <a:xfrm>
            <a:off x="878305" y="1047515"/>
            <a:ext cx="2430380" cy="3048471"/>
          </a:xfrm>
        </p:spPr>
        <p:txBody>
          <a:bodyPr>
            <a:norm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a:solidFill>
                  <a:srgbClr val="FFFFFF"/>
                </a:solidFill>
              </a:rPr>
              <a:t>Inhoud traject / tijdpad</a:t>
            </a:r>
          </a:p>
        </p:txBody>
      </p:sp>
      <p:sp>
        <p:nvSpPr>
          <p:cNvPr id="19"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1" y="705862"/>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ijdelijke aanduiding voor inhoud 2">
            <a:extLst>
              <a:ext uri="{FF2B5EF4-FFF2-40B4-BE49-F238E27FC236}">
                <a16:creationId xmlns:a16="http://schemas.microsoft.com/office/drawing/2014/main" id="{35E9C1DD-1765-EE13-F024-6840BB66174F}"/>
              </a:ext>
            </a:extLst>
          </p:cNvPr>
          <p:cNvSpPr>
            <a:spLocks noGrp="1"/>
          </p:cNvSpPr>
          <p:nvPr>
            <p:ph idx="1"/>
          </p:nvPr>
        </p:nvSpPr>
        <p:spPr>
          <a:xfrm>
            <a:off x="4027615" y="1144525"/>
            <a:ext cx="4152298" cy="2951461"/>
          </a:xfrm>
        </p:spPr>
        <p:txBody>
          <a:bodyPr vert="horz" lIns="68580" tIns="34290" rIns="68580" bIns="34290" rtlCol="0" anchor="t">
            <a:norm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nl-NL"/>
              <a:t>1e taalleerbaarheidstoets</a:t>
            </a:r>
          </a:p>
          <a:p>
            <a:pPr marL="0" indent="0">
              <a:buNone/>
            </a:pPr>
            <a:r>
              <a:rPr lang="nl-NL"/>
              <a:t>Start met 8 weken </a:t>
            </a:r>
            <a:r>
              <a:rPr lang="nl-NL" err="1"/>
              <a:t>Lowan</a:t>
            </a:r>
            <a:endParaRPr lang="nl-NL"/>
          </a:p>
          <a:p>
            <a:pPr marL="0" indent="0">
              <a:buNone/>
            </a:pPr>
            <a:r>
              <a:rPr lang="nl-NL"/>
              <a:t>2e Taalleerbaarheidstoets</a:t>
            </a:r>
          </a:p>
          <a:p>
            <a:pPr marL="0" indent="0">
              <a:buNone/>
            </a:pPr>
            <a:r>
              <a:rPr lang="nl-NL"/>
              <a:t>Overstap naar klas op maat</a:t>
            </a:r>
          </a:p>
          <a:p>
            <a:pPr marL="0" indent="0">
              <a:buNone/>
            </a:pPr>
            <a:r>
              <a:rPr lang="nl-NL"/>
              <a:t>Mogelijkheid extra ondersteuning na schooltijd</a:t>
            </a:r>
          </a:p>
          <a:p>
            <a:pPr marL="0" indent="0">
              <a:buNone/>
            </a:pPr>
            <a:r>
              <a:rPr lang="nl-NL"/>
              <a:t>Totaal 2 jaar EOA tijd</a:t>
            </a:r>
          </a:p>
          <a:p>
            <a:pPr marL="0" indent="0">
              <a:buNone/>
            </a:pPr>
            <a:endParaRPr lang="nl-NL"/>
          </a:p>
          <a:p>
            <a:pPr marL="0" indent="0">
              <a:buNone/>
            </a:pPr>
            <a:endParaRPr lang="nl-NL"/>
          </a:p>
        </p:txBody>
      </p:sp>
    </p:spTree>
    <p:extLst>
      <p:ext uri="{BB962C8B-B14F-4D97-AF65-F5344CB8AC3E}">
        <p14:creationId xmlns:p14="http://schemas.microsoft.com/office/powerpoint/2010/main" val="1906397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1"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2"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3" y="0"/>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6"/>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1" y="4839858"/>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3" name="Tabel 2">
            <a:extLst>
              <a:ext uri="{FF2B5EF4-FFF2-40B4-BE49-F238E27FC236}">
                <a16:creationId xmlns:a16="http://schemas.microsoft.com/office/drawing/2014/main" id="{9BB48B19-658C-353E-8253-B3B7053FE053}"/>
              </a:ext>
            </a:extLst>
          </p:cNvPr>
          <p:cNvGraphicFramePr>
            <a:graphicFrameLocks noGrp="1"/>
          </p:cNvGraphicFramePr>
          <p:nvPr/>
        </p:nvGraphicFramePr>
        <p:xfrm>
          <a:off x="482600" y="595881"/>
          <a:ext cx="8178803" cy="4088325"/>
        </p:xfrm>
        <a:graphic>
          <a:graphicData uri="http://schemas.openxmlformats.org/drawingml/2006/table">
            <a:tbl>
              <a:tblPr firstRow="1" bandRow="1">
                <a:tableStyleId>{5C22544A-7EE6-4342-B048-85BDC9FD1C3A}</a:tableStyleId>
              </a:tblPr>
              <a:tblGrid>
                <a:gridCol w="1904963">
                  <a:extLst>
                    <a:ext uri="{9D8B030D-6E8A-4147-A177-3AD203B41FA5}">
                      <a16:colId xmlns:a16="http://schemas.microsoft.com/office/drawing/2014/main" val="2050883165"/>
                    </a:ext>
                  </a:extLst>
                </a:gridCol>
                <a:gridCol w="1568460">
                  <a:extLst>
                    <a:ext uri="{9D8B030D-6E8A-4147-A177-3AD203B41FA5}">
                      <a16:colId xmlns:a16="http://schemas.microsoft.com/office/drawing/2014/main" val="1036094405"/>
                    </a:ext>
                  </a:extLst>
                </a:gridCol>
                <a:gridCol w="1568460">
                  <a:extLst>
                    <a:ext uri="{9D8B030D-6E8A-4147-A177-3AD203B41FA5}">
                      <a16:colId xmlns:a16="http://schemas.microsoft.com/office/drawing/2014/main" val="544874359"/>
                    </a:ext>
                  </a:extLst>
                </a:gridCol>
                <a:gridCol w="1568460">
                  <a:extLst>
                    <a:ext uri="{9D8B030D-6E8A-4147-A177-3AD203B41FA5}">
                      <a16:colId xmlns:a16="http://schemas.microsoft.com/office/drawing/2014/main" val="2358493522"/>
                    </a:ext>
                  </a:extLst>
                </a:gridCol>
                <a:gridCol w="1568460">
                  <a:extLst>
                    <a:ext uri="{9D8B030D-6E8A-4147-A177-3AD203B41FA5}">
                      <a16:colId xmlns:a16="http://schemas.microsoft.com/office/drawing/2014/main" val="3364095820"/>
                    </a:ext>
                  </a:extLst>
                </a:gridCol>
              </a:tblGrid>
              <a:tr h="293589">
                <a:tc gridSpan="5">
                  <a:txBody>
                    <a:bodyPr/>
                    <a:lstStyle/>
                    <a:p>
                      <a:pPr algn="ctr" rtl="0" fontAlgn="base">
                        <a:lnSpc>
                          <a:spcPts val="1350"/>
                        </a:lnSpc>
                      </a:pPr>
                      <a:r>
                        <a:rPr lang="en-US" sz="1100" b="1" err="1">
                          <a:effectLst/>
                          <a:latin typeface="Aptos"/>
                        </a:rPr>
                        <a:t>Lessentabel</a:t>
                      </a:r>
                      <a:r>
                        <a:rPr lang="en-US" sz="1100" b="1">
                          <a:effectLst/>
                          <a:latin typeface="Aptos"/>
                        </a:rPr>
                        <a:t> (</a:t>
                      </a:r>
                      <a:r>
                        <a:rPr lang="en-US" sz="1100" b="1" err="1">
                          <a:effectLst/>
                          <a:latin typeface="Aptos"/>
                        </a:rPr>
                        <a:t>lesuur</a:t>
                      </a:r>
                      <a:r>
                        <a:rPr lang="en-US" sz="1100" b="1">
                          <a:effectLst/>
                          <a:latin typeface="Aptos"/>
                        </a:rPr>
                        <a:t>: 30 </a:t>
                      </a:r>
                      <a:r>
                        <a:rPr lang="en-US" sz="1100" b="1" err="1">
                          <a:effectLst/>
                          <a:latin typeface="Aptos"/>
                        </a:rPr>
                        <a:t>minuten</a:t>
                      </a:r>
                      <a:r>
                        <a:rPr lang="en-US" sz="1100" b="1">
                          <a:effectLst/>
                          <a:latin typeface="Aptos"/>
                        </a:rPr>
                        <a:t>)</a:t>
                      </a:r>
                      <a:r>
                        <a:rPr lang="en-US" sz="1100">
                          <a:effectLst/>
                          <a:latin typeface="Aptos"/>
                        </a:rPr>
                        <a:t> </a:t>
                      </a:r>
                      <a:endParaRPr lang="en-US" sz="1700">
                        <a:effectLst/>
                        <a:latin typeface="Aptos"/>
                      </a:endParaRPr>
                    </a:p>
                  </a:txBody>
                  <a:tcPr marL="68580" marR="68580" marT="34290" marB="3429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862240782"/>
                  </a:ext>
                </a:extLst>
              </a:tr>
              <a:tr h="281396">
                <a:tc>
                  <a:txBody>
                    <a:bodyPr/>
                    <a:lstStyle/>
                    <a:p>
                      <a:pPr rtl="0" fontAlgn="base">
                        <a:lnSpc>
                          <a:spcPts val="1275"/>
                        </a:lnSpc>
                      </a:pPr>
                      <a:r>
                        <a:rPr lang="en-US" sz="1100" b="1">
                          <a:effectLst/>
                          <a:latin typeface="Aptos"/>
                        </a:rPr>
                        <a:t>Vak</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b="1" err="1">
                          <a:effectLst/>
                          <a:latin typeface="Aptos"/>
                        </a:rPr>
                        <a:t>Verlengde</a:t>
                      </a:r>
                      <a:r>
                        <a:rPr lang="en-US" sz="1100" b="1">
                          <a:effectLst/>
                          <a:latin typeface="Aptos"/>
                        </a:rPr>
                        <a:t> intake</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b="1" err="1">
                          <a:effectLst/>
                          <a:latin typeface="Aptos"/>
                        </a:rPr>
                        <a:t>Leerlijn</a:t>
                      </a:r>
                      <a:r>
                        <a:rPr lang="en-US" sz="1100" b="1">
                          <a:effectLst/>
                          <a:latin typeface="Aptos"/>
                        </a:rPr>
                        <a:t> 1</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b="1" err="1">
                          <a:effectLst/>
                          <a:latin typeface="Aptos"/>
                        </a:rPr>
                        <a:t>Leerlijn</a:t>
                      </a:r>
                      <a:r>
                        <a:rPr lang="en-US" sz="1100" b="1">
                          <a:effectLst/>
                          <a:latin typeface="Aptos"/>
                        </a:rPr>
                        <a:t> 2</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b="1" err="1">
                          <a:effectLst/>
                          <a:latin typeface="Aptos"/>
                        </a:rPr>
                        <a:t>Leerlijn</a:t>
                      </a:r>
                      <a:r>
                        <a:rPr lang="en-US" sz="1100" b="1">
                          <a:effectLst/>
                          <a:latin typeface="Aptos"/>
                        </a:rPr>
                        <a:t> 3</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2146393"/>
                  </a:ext>
                </a:extLst>
              </a:tr>
              <a:tr h="281396">
                <a:tc>
                  <a:txBody>
                    <a:bodyPr/>
                    <a:lstStyle/>
                    <a:p>
                      <a:pPr rtl="0" fontAlgn="base">
                        <a:lnSpc>
                          <a:spcPts val="1275"/>
                        </a:lnSpc>
                      </a:pPr>
                      <a:r>
                        <a:rPr lang="en-US" sz="1100">
                          <a:effectLst/>
                          <a:latin typeface="Aptos"/>
                        </a:rPr>
                        <a:t>NT2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24 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24 (+project)</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24 (+project)</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20 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597677"/>
                  </a:ext>
                </a:extLst>
              </a:tr>
              <a:tr h="281396">
                <a:tc>
                  <a:txBody>
                    <a:bodyPr/>
                    <a:lstStyle/>
                    <a:p>
                      <a:pPr rtl="0" fontAlgn="base">
                        <a:lnSpc>
                          <a:spcPts val="1275"/>
                        </a:lnSpc>
                      </a:pPr>
                      <a:r>
                        <a:rPr lang="en-US" sz="1100" err="1">
                          <a:effectLst/>
                          <a:latin typeface="Aptos"/>
                        </a:rPr>
                        <a:t>Rekenen</a:t>
                      </a:r>
                      <a:r>
                        <a:rPr lang="en-US" sz="1100">
                          <a:effectLst/>
                          <a:latin typeface="Aptos"/>
                        </a:rPr>
                        <a:t>/</a:t>
                      </a:r>
                      <a:r>
                        <a:rPr lang="en-US" sz="1100" err="1">
                          <a:effectLst/>
                          <a:latin typeface="Aptos"/>
                        </a:rPr>
                        <a:t>wiskunde</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7 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7 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7 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6 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741842"/>
                  </a:ext>
                </a:extLst>
              </a:tr>
              <a:tr h="281396">
                <a:tc>
                  <a:txBody>
                    <a:bodyPr/>
                    <a:lstStyle/>
                    <a:p>
                      <a:pPr rtl="0" fontAlgn="base">
                        <a:lnSpc>
                          <a:spcPts val="1275"/>
                        </a:lnSpc>
                      </a:pPr>
                      <a:r>
                        <a:rPr lang="en-US" sz="1100" err="1">
                          <a:effectLst/>
                          <a:latin typeface="Aptos"/>
                        </a:rPr>
                        <a:t>Samenleving</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9064654"/>
                  </a:ext>
                </a:extLst>
              </a:tr>
              <a:tr h="281396">
                <a:tc>
                  <a:txBody>
                    <a:bodyPr/>
                    <a:lstStyle/>
                    <a:p>
                      <a:pPr rtl="0" fontAlgn="base">
                        <a:lnSpc>
                          <a:spcPts val="1275"/>
                        </a:lnSpc>
                      </a:pPr>
                      <a:r>
                        <a:rPr lang="en-US" sz="1100" err="1">
                          <a:effectLst/>
                          <a:latin typeface="Aptos"/>
                        </a:rPr>
                        <a:t>Digitale</a:t>
                      </a:r>
                      <a:r>
                        <a:rPr lang="en-US" sz="1100">
                          <a:effectLst/>
                          <a:latin typeface="Aptos"/>
                        </a:rPr>
                        <a:t> </a:t>
                      </a:r>
                      <a:r>
                        <a:rPr lang="en-US" sz="1100" err="1">
                          <a:effectLst/>
                          <a:latin typeface="Aptos"/>
                        </a:rPr>
                        <a:t>vaardigheden</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7208871"/>
                  </a:ext>
                </a:extLst>
              </a:tr>
              <a:tr h="281396">
                <a:tc>
                  <a:txBody>
                    <a:bodyPr/>
                    <a:lstStyle/>
                    <a:p>
                      <a:pPr rtl="0" fontAlgn="base">
                        <a:lnSpc>
                          <a:spcPts val="1275"/>
                        </a:lnSpc>
                      </a:pPr>
                      <a:r>
                        <a:rPr lang="en-US" sz="1100">
                          <a:effectLst/>
                          <a:latin typeface="Aptos"/>
                        </a:rPr>
                        <a:t>Sport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733218"/>
                  </a:ext>
                </a:extLst>
              </a:tr>
              <a:tr h="281396">
                <a:tc>
                  <a:txBody>
                    <a:bodyPr/>
                    <a:lstStyle/>
                    <a:p>
                      <a:pPr rtl="0" fontAlgn="base">
                        <a:lnSpc>
                          <a:spcPts val="1275"/>
                        </a:lnSpc>
                      </a:pPr>
                      <a:r>
                        <a:rPr lang="en-US" sz="1100">
                          <a:effectLst/>
                          <a:latin typeface="Aptos"/>
                        </a:rPr>
                        <a:t>Crea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7415670"/>
                  </a:ext>
                </a:extLst>
              </a:tr>
              <a:tr h="281396">
                <a:tc>
                  <a:txBody>
                    <a:bodyPr/>
                    <a:lstStyle/>
                    <a:p>
                      <a:pPr rtl="0" fontAlgn="base">
                        <a:lnSpc>
                          <a:spcPts val="1275"/>
                        </a:lnSpc>
                      </a:pPr>
                      <a:r>
                        <a:rPr lang="en-US" sz="1100">
                          <a:effectLst/>
                          <a:latin typeface="Aptos"/>
                        </a:rPr>
                        <a:t>Koken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4 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4 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4 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979582"/>
                  </a:ext>
                </a:extLst>
              </a:tr>
              <a:tr h="281396">
                <a:tc>
                  <a:txBody>
                    <a:bodyPr/>
                    <a:lstStyle/>
                    <a:p>
                      <a:pPr rtl="0" fontAlgn="base">
                        <a:lnSpc>
                          <a:spcPts val="1275"/>
                        </a:lnSpc>
                      </a:pPr>
                      <a:r>
                        <a:rPr lang="en-US" sz="1100">
                          <a:effectLst/>
                          <a:latin typeface="Aptos"/>
                        </a:rPr>
                        <a:t>LOB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7125836"/>
                  </a:ext>
                </a:extLst>
              </a:tr>
              <a:tr h="281396">
                <a:tc>
                  <a:txBody>
                    <a:bodyPr/>
                    <a:lstStyle/>
                    <a:p>
                      <a:pPr rtl="0" fontAlgn="base">
                        <a:lnSpc>
                          <a:spcPts val="1275"/>
                        </a:lnSpc>
                      </a:pPr>
                      <a:r>
                        <a:rPr lang="en-US" sz="1100">
                          <a:effectLst/>
                          <a:latin typeface="Aptos"/>
                        </a:rPr>
                        <a:t>Engels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2034332"/>
                  </a:ext>
                </a:extLst>
              </a:tr>
              <a:tr h="281396">
                <a:tc>
                  <a:txBody>
                    <a:bodyPr/>
                    <a:lstStyle/>
                    <a:p>
                      <a:pPr rtl="0" fontAlgn="base">
                        <a:lnSpc>
                          <a:spcPts val="1275"/>
                        </a:lnSpc>
                      </a:pPr>
                      <a:r>
                        <a:rPr lang="en-US" sz="1100">
                          <a:effectLst/>
                          <a:latin typeface="Aptos"/>
                        </a:rPr>
                        <a:t>Project  F4F/</a:t>
                      </a:r>
                      <a:r>
                        <a:rPr lang="en-US" sz="1100" err="1">
                          <a:effectLst/>
                          <a:latin typeface="Aptos"/>
                        </a:rPr>
                        <a:t>Tjillskills</a:t>
                      </a:r>
                      <a:r>
                        <a:rPr lang="en-US" sz="1100">
                          <a:effectLst/>
                          <a:latin typeface="Aptos"/>
                        </a:rPr>
                        <a:t> /</a:t>
                      </a:r>
                      <a:r>
                        <a:rPr lang="en-US" sz="1100" err="1">
                          <a:effectLst/>
                          <a:latin typeface="Aptos"/>
                        </a:rPr>
                        <a:t>Taalcafe</a:t>
                      </a:r>
                      <a:endParaRPr lang="en-US" sz="1700" err="1">
                        <a:effectLst/>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350"/>
                        </a:lnSpc>
                      </a:pPr>
                      <a:r>
                        <a:rPr lang="en-US" sz="1100">
                          <a:effectLst/>
                          <a:latin typeface="Verdana"/>
                        </a:rPr>
                        <a:t>- </a:t>
                      </a:r>
                      <a:endParaRPr lang="en-US" sz="1700">
                        <a:effectLst/>
                        <a:latin typeface="Verdana"/>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350"/>
                        </a:lnSpc>
                      </a:pPr>
                      <a:r>
                        <a:rPr lang="en-US" sz="1100">
                          <a:effectLst/>
                          <a:latin typeface="Verdana"/>
                        </a:rPr>
                        <a:t>- </a:t>
                      </a:r>
                      <a:endParaRPr lang="en-US" sz="1700">
                        <a:effectLst/>
                        <a:latin typeface="Verdana"/>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350"/>
                        </a:lnSpc>
                      </a:pPr>
                      <a:r>
                        <a:rPr lang="en-US" sz="1100">
                          <a:effectLst/>
                          <a:latin typeface="Verdana"/>
                        </a:rPr>
                        <a:t>- </a:t>
                      </a:r>
                      <a:endParaRPr lang="en-US" sz="1700">
                        <a:effectLst/>
                        <a:latin typeface="Verdana"/>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6789487"/>
                  </a:ext>
                </a:extLst>
              </a:tr>
              <a:tr h="281396">
                <a:tc>
                  <a:txBody>
                    <a:bodyPr/>
                    <a:lstStyle/>
                    <a:p>
                      <a:pPr rtl="0" fontAlgn="base">
                        <a:lnSpc>
                          <a:spcPts val="1275"/>
                        </a:lnSpc>
                      </a:pPr>
                      <a:r>
                        <a:rPr lang="en-US" sz="1100" err="1">
                          <a:effectLst/>
                          <a:latin typeface="Aptos"/>
                        </a:rPr>
                        <a:t>Mentoruur</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3 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6532847"/>
                  </a:ext>
                </a:extLst>
              </a:tr>
              <a:tr h="281396">
                <a:tc>
                  <a:txBody>
                    <a:bodyPr/>
                    <a:lstStyle/>
                    <a:p>
                      <a:pPr rtl="0" fontAlgn="base">
                        <a:lnSpc>
                          <a:spcPts val="1275"/>
                        </a:lnSpc>
                      </a:pPr>
                      <a:r>
                        <a:rPr lang="en-US" sz="1100" b="1" err="1">
                          <a:effectLst/>
                          <a:latin typeface="Aptos"/>
                        </a:rPr>
                        <a:t>Totaal</a:t>
                      </a:r>
                      <a:r>
                        <a:rPr lang="en-US" sz="1100">
                          <a:effectLst/>
                          <a:latin typeface="Aptos"/>
                        </a:rPr>
                        <a:t>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50 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50 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50 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pPr>
                      <a:r>
                        <a:rPr lang="en-US" sz="1100">
                          <a:effectLst/>
                          <a:latin typeface="Aptos"/>
                        </a:rPr>
                        <a:t>50 </a:t>
                      </a:r>
                      <a:endParaRPr lang="en-US" sz="1700">
                        <a:effectLst/>
                        <a:latin typeface="Aptos"/>
                      </a:endParaRPr>
                    </a:p>
                  </a:txBody>
                  <a:tcPr marL="64009" marR="64009" marT="43892" marB="4389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3406527"/>
                  </a:ext>
                </a:extLst>
              </a:tr>
            </a:tbl>
          </a:graphicData>
        </a:graphic>
      </p:graphicFrame>
    </p:spTree>
    <p:extLst>
      <p:ext uri="{BB962C8B-B14F-4D97-AF65-F5344CB8AC3E}">
        <p14:creationId xmlns:p14="http://schemas.microsoft.com/office/powerpoint/2010/main" val="576362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2" y="839273"/>
            <a:ext cx="3464954" cy="3464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Titel 1">
            <a:extLst>
              <a:ext uri="{FF2B5EF4-FFF2-40B4-BE49-F238E27FC236}">
                <a16:creationId xmlns:a16="http://schemas.microsoft.com/office/drawing/2014/main" id="{281275A1-881E-AB34-5502-1CB21C89C261}"/>
              </a:ext>
            </a:extLst>
          </p:cNvPr>
          <p:cNvSpPr>
            <a:spLocks noGrp="1"/>
          </p:cNvSpPr>
          <p:nvPr>
            <p:ph type="title"/>
          </p:nvPr>
        </p:nvSpPr>
        <p:spPr>
          <a:xfrm>
            <a:off x="878305" y="1047515"/>
            <a:ext cx="2430380" cy="3048471"/>
          </a:xfrm>
        </p:spPr>
        <p:txBody>
          <a:bodyPr>
            <a:norm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2100">
                <a:solidFill>
                  <a:srgbClr val="FFFFFF"/>
                </a:solidFill>
                <a:latin typeface="Aptos"/>
              </a:rPr>
              <a:t>Uitstroom en eisen</a:t>
            </a:r>
            <a:endParaRPr lang="nl-NL" sz="21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1" y="705862"/>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32B0F6C9-9A56-6D6E-AD07-8A8D04BEB3EF}"/>
              </a:ext>
            </a:extLst>
          </p:cNvPr>
          <p:cNvSpPr>
            <a:spLocks noGrp="1"/>
          </p:cNvSpPr>
          <p:nvPr>
            <p:ph idx="1"/>
          </p:nvPr>
        </p:nvSpPr>
        <p:spPr>
          <a:xfrm>
            <a:off x="4027615" y="573025"/>
            <a:ext cx="4152298" cy="4271106"/>
          </a:xfrm>
        </p:spPr>
        <p:txBody>
          <a:bodyPr vert="horz" lIns="68580" tIns="34290" rIns="68580" bIns="34290" rtlCol="0" anchor="t">
            <a:norm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nl-NL"/>
              <a:t>Na 1 jaar in NL:</a:t>
            </a:r>
          </a:p>
          <a:p>
            <a:pPr marL="0" indent="0">
              <a:buNone/>
            </a:pPr>
            <a:r>
              <a:rPr lang="nl-NL"/>
              <a:t>Entree                1 jaar      A1  &gt;50 os</a:t>
            </a:r>
          </a:p>
          <a:p>
            <a:pPr marL="0" indent="0">
              <a:buNone/>
            </a:pPr>
            <a:r>
              <a:rPr lang="nl-NL"/>
              <a:t>TSK-MBO  1 jaar  A2  &gt;60 os</a:t>
            </a:r>
          </a:p>
          <a:p>
            <a:pPr marL="0" indent="0">
              <a:buNone/>
            </a:pPr>
            <a:endParaRPr lang="nl-NL"/>
          </a:p>
          <a:p>
            <a:pPr marL="0" indent="0">
              <a:buNone/>
            </a:pPr>
            <a:r>
              <a:rPr lang="nl-NL"/>
              <a:t>Na 2 jaar in NL:</a:t>
            </a:r>
          </a:p>
          <a:p>
            <a:pPr marL="0" indent="0">
              <a:buNone/>
            </a:pPr>
            <a:r>
              <a:rPr lang="nl-NL"/>
              <a:t>Entree              1 ½ jaar        A1  50 os</a:t>
            </a:r>
          </a:p>
          <a:p>
            <a:pPr marL="0" indent="0">
              <a:buNone/>
            </a:pPr>
            <a:r>
              <a:rPr lang="nl-NL"/>
              <a:t>TSK- MBO       1 jaar             B1 80 os</a:t>
            </a:r>
          </a:p>
          <a:p>
            <a:pPr marL="0" indent="0">
              <a:buNone/>
            </a:pPr>
            <a:endParaRPr lang="nl-NL"/>
          </a:p>
          <a:p>
            <a:pPr marL="0" indent="0">
              <a:buNone/>
            </a:pPr>
            <a:r>
              <a:rPr lang="nl-NL"/>
              <a:t>Uitstroom ook naar:</a:t>
            </a:r>
          </a:p>
          <a:p>
            <a:pPr marL="0" indent="0">
              <a:buNone/>
            </a:pPr>
            <a:r>
              <a:rPr lang="nl-NL"/>
              <a:t>Havo 4 / VWO 3     &gt;A2 / B1 </a:t>
            </a:r>
          </a:p>
          <a:p>
            <a:pPr marL="0" indent="0">
              <a:buNone/>
            </a:pPr>
            <a:r>
              <a:rPr lang="nl-NL"/>
              <a:t>TSK-HBO          A2 / B1</a:t>
            </a:r>
          </a:p>
          <a:p>
            <a:pPr marL="0" indent="0">
              <a:buNone/>
            </a:pPr>
            <a:r>
              <a:rPr lang="nl-NL"/>
              <a:t>Praktijkschool           &lt; A1 (16jr)</a:t>
            </a:r>
          </a:p>
          <a:p>
            <a:pPr marL="0" indent="0">
              <a:buNone/>
            </a:pPr>
            <a:r>
              <a:rPr lang="nl-NL"/>
              <a:t>Inburgeren      &lt; A1 (18 jaar)</a:t>
            </a:r>
          </a:p>
          <a:p>
            <a:pPr marL="0" indent="0">
              <a:buNone/>
            </a:pPr>
            <a:endParaRPr lang="nl-NL"/>
          </a:p>
          <a:p>
            <a:pPr marL="0" indent="0">
              <a:buNone/>
            </a:pPr>
            <a:endParaRPr lang="nl-NL"/>
          </a:p>
        </p:txBody>
      </p:sp>
    </p:spTree>
    <p:extLst>
      <p:ext uri="{BB962C8B-B14F-4D97-AF65-F5344CB8AC3E}">
        <p14:creationId xmlns:p14="http://schemas.microsoft.com/office/powerpoint/2010/main" val="3689806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2DD06-7577-6C39-93E5-504BF8B4731A}"/>
              </a:ext>
            </a:extLst>
          </p:cNvPr>
          <p:cNvSpPr>
            <a:spLocks noGrp="1"/>
          </p:cNvSpPr>
          <p:nvPr>
            <p:ph type="title"/>
          </p:nvPr>
        </p:nvSpPr>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a:t>ONDERWIJSROUTE</a:t>
            </a:r>
          </a:p>
        </p:txBody>
      </p:sp>
      <p:sp>
        <p:nvSpPr>
          <p:cNvPr id="3" name="Tijdelijke aanduiding voor inhoud 2">
            <a:extLst>
              <a:ext uri="{FF2B5EF4-FFF2-40B4-BE49-F238E27FC236}">
                <a16:creationId xmlns:a16="http://schemas.microsoft.com/office/drawing/2014/main" id="{FAD254A4-78D1-F2CB-A923-BBE884A66515}"/>
              </a:ext>
            </a:extLst>
          </p:cNvPr>
          <p:cNvSpPr>
            <a:spLocks noGrp="1"/>
          </p:cNvSpPr>
          <p:nvPr>
            <p:ph idx="1"/>
          </p:nvPr>
        </p:nvSpPr>
        <p:spPr>
          <a:xfrm>
            <a:off x="628650" y="1369219"/>
            <a:ext cx="8073736" cy="3263504"/>
          </a:xfrm>
        </p:spPr>
        <p:txBody>
          <a:bodyPr vert="horz" lIns="68580" tIns="34290" rIns="68580" bIns="34290" rtlCol="0" anchor="t">
            <a:norm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nl-NL"/>
          </a:p>
          <a:p>
            <a:pPr marL="0" indent="0">
              <a:buNone/>
            </a:pPr>
            <a:r>
              <a:rPr lang="nl-NL"/>
              <a:t>Volwassenonderwijs ("niet" ouder dan 30 jaar </a:t>
            </a:r>
            <a:r>
              <a:rPr lang="nl-NL" err="1"/>
              <a:t>ivm</a:t>
            </a:r>
            <a:r>
              <a:rPr lang="nl-NL"/>
              <a:t> studiefinanciering)</a:t>
            </a:r>
          </a:p>
          <a:p>
            <a:pPr marL="0" indent="0">
              <a:buNone/>
            </a:pPr>
            <a:r>
              <a:rPr lang="nl-NL"/>
              <a:t>Taalleerbaarheid &gt;40%</a:t>
            </a:r>
          </a:p>
          <a:p>
            <a:pPr marL="0" indent="0">
              <a:buNone/>
            </a:pPr>
            <a:r>
              <a:rPr lang="nl-NL"/>
              <a:t>Doel: verder studeren (MBO 2/3/4)</a:t>
            </a:r>
          </a:p>
          <a:p>
            <a:pPr marL="0" indent="0">
              <a:buNone/>
            </a:pPr>
            <a:r>
              <a:rPr lang="nl-NL">
                <a:ea typeface="+mn-lt"/>
                <a:cs typeface="+mn-lt"/>
              </a:rPr>
              <a:t>In 1,5 jaar naar B1 of B2. Engels A1 of A2. Rekenen 1F of 2F</a:t>
            </a:r>
          </a:p>
          <a:p>
            <a:pPr marL="0" indent="0">
              <a:buNone/>
            </a:pPr>
            <a:r>
              <a:rPr lang="nl-NL">
                <a:ea typeface="+mn-lt"/>
                <a:cs typeface="+mn-lt"/>
              </a:rPr>
              <a:t>Afsluiten met (staats) examen</a:t>
            </a:r>
          </a:p>
          <a:p>
            <a:pPr marL="0" indent="0">
              <a:buNone/>
            </a:pPr>
            <a:r>
              <a:rPr lang="nl-NL">
                <a:ea typeface="+mn-lt"/>
                <a:cs typeface="+mn-lt"/>
              </a:rPr>
              <a:t>BSA: 80% aanwezigheid/werkhouding/voortgang</a:t>
            </a:r>
          </a:p>
          <a:p>
            <a:pPr marL="0" indent="0">
              <a:buNone/>
            </a:pPr>
            <a:r>
              <a:rPr lang="nl-NL">
                <a:ea typeface="+mn-lt"/>
                <a:cs typeface="+mn-lt"/>
              </a:rPr>
              <a:t>             5 dagen per week naar school en huiswerk </a:t>
            </a:r>
          </a:p>
        </p:txBody>
      </p:sp>
    </p:spTree>
    <p:extLst>
      <p:ext uri="{BB962C8B-B14F-4D97-AF65-F5344CB8AC3E}">
        <p14:creationId xmlns:p14="http://schemas.microsoft.com/office/powerpoint/2010/main" val="2721812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E7C7D-2731-69CB-BEC9-BA7D27024502}"/>
            </a:ext>
          </a:extLst>
        </p:cNvPr>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6E3F981C-0E53-284B-C2E5-3448589CA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8">
            <a:extLst>
              <a:ext uri="{FF2B5EF4-FFF2-40B4-BE49-F238E27FC236}">
                <a16:creationId xmlns:a16="http://schemas.microsoft.com/office/drawing/2014/main" id="{031B5B18-A895-EB39-C145-9CD428F53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0">
            <a:extLst>
              <a:ext uri="{FF2B5EF4-FFF2-40B4-BE49-F238E27FC236}">
                <a16:creationId xmlns:a16="http://schemas.microsoft.com/office/drawing/2014/main" id="{01ECACF9-9F33-7DA6-928E-B6DE086F34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5146785"/>
          </a:xfrm>
          <a:prstGeom prst="rect">
            <a:avLst/>
          </a:prstGeom>
        </p:spPr>
      </p:pic>
      <p:sp>
        <p:nvSpPr>
          <p:cNvPr id="39" name="Rectangle 22">
            <a:extLst>
              <a:ext uri="{FF2B5EF4-FFF2-40B4-BE49-F238E27FC236}">
                <a16:creationId xmlns:a16="http://schemas.microsoft.com/office/drawing/2014/main" id="{BEBB11AB-4410-9EA2-DD36-5FB5601E4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B27A7131-E4A2-6580-5978-6D3F15004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885" y="530925"/>
            <a:ext cx="8389447" cy="4050126"/>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5" name="Tijdelijke aanduiding voor inhoud 4">
            <a:extLst>
              <a:ext uri="{FF2B5EF4-FFF2-40B4-BE49-F238E27FC236}">
                <a16:creationId xmlns:a16="http://schemas.microsoft.com/office/drawing/2014/main" id="{1E9FE0D5-5992-6E3F-1262-4485BC56A8E1}"/>
              </a:ext>
            </a:extLst>
          </p:cNvPr>
          <p:cNvPicPr>
            <a:picLocks noGrp="1" noChangeAspect="1"/>
          </p:cNvPicPr>
          <p:nvPr>
            <p:ph idx="1"/>
          </p:nvPr>
        </p:nvPicPr>
        <p:blipFill>
          <a:blip r:embed="rId3"/>
          <a:srcRect l="21551" t="36485" r="22990" b="36737"/>
          <a:stretch/>
        </p:blipFill>
        <p:spPr>
          <a:xfrm>
            <a:off x="6387050" y="624218"/>
            <a:ext cx="2150356" cy="350421"/>
          </a:xfrm>
          <a:prstGeom prst="rect">
            <a:avLst/>
          </a:prstGeom>
        </p:spPr>
      </p:pic>
      <p:sp>
        <p:nvSpPr>
          <p:cNvPr id="3" name="Titel 1">
            <a:extLst>
              <a:ext uri="{FF2B5EF4-FFF2-40B4-BE49-F238E27FC236}">
                <a16:creationId xmlns:a16="http://schemas.microsoft.com/office/drawing/2014/main" id="{BD80A5AE-9106-4764-0B53-B94F7B533F37}"/>
              </a:ext>
            </a:extLst>
          </p:cNvPr>
          <p:cNvSpPr txBox="1">
            <a:spLocks/>
          </p:cNvSpPr>
          <p:nvPr/>
        </p:nvSpPr>
        <p:spPr>
          <a:xfrm>
            <a:off x="1320037" y="1361185"/>
            <a:ext cx="6904944" cy="29839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buClrTx/>
            </a:pPr>
            <a:r>
              <a:rPr lang="en-US" sz="2400" b="1" dirty="0">
                <a:latin typeface="Calibri" panose="020F0502020204030204" pitchFamily="34" charset="0"/>
                <a:ea typeface="+mn-ea"/>
                <a:cs typeface="Calibri" panose="020F0502020204030204" pitchFamily="34" charset="0"/>
              </a:rPr>
              <a:t>2. Stand van </a:t>
            </a:r>
            <a:r>
              <a:rPr lang="en-US" sz="2400" b="1" dirty="0" err="1">
                <a:latin typeface="Calibri" panose="020F0502020204030204" pitchFamily="34" charset="0"/>
                <a:ea typeface="+mn-ea"/>
                <a:cs typeface="Calibri" panose="020F0502020204030204" pitchFamily="34" charset="0"/>
              </a:rPr>
              <a:t>zaken</a:t>
            </a:r>
            <a:r>
              <a:rPr lang="en-US" sz="2400" b="1" dirty="0">
                <a:latin typeface="Calibri" panose="020F0502020204030204" pitchFamily="34" charset="0"/>
                <a:ea typeface="+mn-ea"/>
                <a:cs typeface="Calibri" panose="020F0502020204030204" pitchFamily="34" charset="0"/>
              </a:rPr>
              <a:t> TOA</a:t>
            </a:r>
            <a:br>
              <a:rPr lang="en-US" sz="1400" dirty="0">
                <a:latin typeface="Calibri" panose="020F0502020204030204" pitchFamily="34" charset="0"/>
                <a:ea typeface="+mn-ea"/>
                <a:cs typeface="Calibri" panose="020F0502020204030204" pitchFamily="34" charset="0"/>
              </a:rPr>
            </a:br>
            <a:br>
              <a:rPr lang="en-US" sz="1400" dirty="0">
                <a:latin typeface="Calibri" panose="020F0502020204030204" pitchFamily="34" charset="0"/>
                <a:ea typeface="+mn-ea"/>
                <a:cs typeface="Calibri" panose="020F0502020204030204" pitchFamily="34" charset="0"/>
              </a:rPr>
            </a:br>
            <a:r>
              <a:rPr lang="en-US" sz="1800" b="1" dirty="0" err="1">
                <a:latin typeface="Calibri" panose="020F0502020204030204" pitchFamily="34" charset="0"/>
                <a:ea typeface="+mn-ea"/>
                <a:cs typeface="Calibri" panose="020F0502020204030204" pitchFamily="34" charset="0"/>
              </a:rPr>
              <a:t>Kennismaken</a:t>
            </a:r>
            <a:r>
              <a:rPr lang="en-US" sz="1800" b="1" dirty="0">
                <a:latin typeface="Calibri" panose="020F0502020204030204" pitchFamily="34" charset="0"/>
                <a:ea typeface="+mn-ea"/>
                <a:cs typeface="Calibri" panose="020F0502020204030204" pitchFamily="34" charset="0"/>
              </a:rPr>
              <a:t> </a:t>
            </a:r>
            <a:r>
              <a:rPr lang="en-US" sz="1800" b="1" dirty="0" err="1">
                <a:latin typeface="Calibri" panose="020F0502020204030204" pitchFamily="34" charset="0"/>
                <a:ea typeface="+mn-ea"/>
                <a:cs typeface="Calibri" panose="020F0502020204030204" pitchFamily="34" charset="0"/>
              </a:rPr>
              <a:t>en</a:t>
            </a:r>
            <a:r>
              <a:rPr lang="en-US" sz="1800" b="1" dirty="0">
                <a:latin typeface="Calibri" panose="020F0502020204030204" pitchFamily="34" charset="0"/>
                <a:ea typeface="+mn-ea"/>
                <a:cs typeface="Calibri" panose="020F0502020204030204" pitchFamily="34" charset="0"/>
              </a:rPr>
              <a:t> </a:t>
            </a:r>
            <a:r>
              <a:rPr lang="en-US" sz="1800" b="1" dirty="0" err="1">
                <a:latin typeface="Calibri" panose="020F0502020204030204" pitchFamily="34" charset="0"/>
                <a:ea typeface="+mn-ea"/>
                <a:cs typeface="Calibri" panose="020F0502020204030204" pitchFamily="34" charset="0"/>
              </a:rPr>
              <a:t>uitwisselen</a:t>
            </a:r>
            <a:endParaRPr lang="en-US" sz="1800" b="1" dirty="0">
              <a:latin typeface="Calibri" panose="020F0502020204030204" pitchFamily="34" charset="0"/>
              <a:ea typeface="+mn-ea"/>
              <a:cs typeface="Calibri" panose="020F0502020204030204" pitchFamily="34" charset="0"/>
            </a:endParaRPr>
          </a:p>
          <a:p>
            <a:pPr marL="342900" indent="-342900">
              <a:spcAft>
                <a:spcPts val="600"/>
              </a:spcAft>
              <a:buClrTx/>
              <a:buAutoNum type="arabicPeriod"/>
            </a:pPr>
            <a:r>
              <a:rPr lang="en-US" sz="1400" b="0" i="0" u="none" strike="noStrike" dirty="0">
                <a:solidFill>
                  <a:srgbClr val="000000"/>
                </a:solidFill>
                <a:effectLst/>
                <a:latin typeface="Calibri" panose="020F0502020204030204" pitchFamily="34" charset="0"/>
              </a:rPr>
              <a:t>Jenny, Wanda, Anita, Betty, Jaap</a:t>
            </a:r>
            <a:r>
              <a:rPr lang="en-US" sz="1400" b="0" i="0" dirty="0">
                <a:solidFill>
                  <a:srgbClr val="000000"/>
                </a:solidFill>
                <a:effectLst/>
                <a:latin typeface="Calibri" panose="020F0502020204030204" pitchFamily="34" charset="0"/>
              </a:rPr>
              <a:t>​, Franca</a:t>
            </a:r>
          </a:p>
          <a:p>
            <a:pPr marL="342900" indent="-342900">
              <a:spcAft>
                <a:spcPts val="600"/>
              </a:spcAft>
              <a:buClrTx/>
              <a:buAutoNum type="arabicPeriod"/>
            </a:pPr>
            <a:r>
              <a:rPr lang="en-US" sz="1400" b="0" i="0" u="none" strike="noStrike" dirty="0">
                <a:solidFill>
                  <a:srgbClr val="000000"/>
                </a:solidFill>
                <a:effectLst/>
                <a:latin typeface="Calibri" panose="020F0502020204030204" pitchFamily="34" charset="0"/>
              </a:rPr>
              <a:t>Joke, </a:t>
            </a:r>
            <a:r>
              <a:rPr lang="en-US" sz="1400" b="0" i="0" u="none" strike="noStrike" dirty="0" err="1">
                <a:solidFill>
                  <a:srgbClr val="000000"/>
                </a:solidFill>
                <a:effectLst/>
                <a:latin typeface="Calibri" panose="020F0502020204030204" pitchFamily="34" charset="0"/>
              </a:rPr>
              <a:t>Sieta</a:t>
            </a:r>
            <a:r>
              <a:rPr lang="en-US" sz="1400" b="0" i="0" u="none" strike="noStrike" dirty="0">
                <a:solidFill>
                  <a:srgbClr val="000000"/>
                </a:solidFill>
                <a:effectLst/>
                <a:latin typeface="Calibri" panose="020F0502020204030204" pitchFamily="34" charset="0"/>
              </a:rPr>
              <a:t>, Leonie, </a:t>
            </a:r>
            <a:r>
              <a:rPr lang="en-US" sz="1400" b="0" i="0" u="none" strike="noStrike" dirty="0" err="1">
                <a:solidFill>
                  <a:srgbClr val="000000"/>
                </a:solidFill>
                <a:effectLst/>
                <a:latin typeface="Calibri" panose="020F0502020204030204" pitchFamily="34" charset="0"/>
              </a:rPr>
              <a:t>Gertruud</a:t>
            </a:r>
            <a:r>
              <a:rPr lang="en-US" sz="1400" b="0" i="0" u="none" strike="noStrike" dirty="0">
                <a:solidFill>
                  <a:srgbClr val="000000"/>
                </a:solidFill>
                <a:effectLst/>
                <a:latin typeface="Calibri" panose="020F0502020204030204" pitchFamily="34" charset="0"/>
              </a:rPr>
              <a:t>, Annemiek, Petra, Björn</a:t>
            </a:r>
            <a:r>
              <a:rPr lang="en-US" sz="1400" b="0" i="0" dirty="0">
                <a:solidFill>
                  <a:srgbClr val="000000"/>
                </a:solidFill>
                <a:effectLst/>
                <a:latin typeface="Calibri" panose="020F0502020204030204" pitchFamily="34" charset="0"/>
              </a:rPr>
              <a:t>​</a:t>
            </a:r>
            <a:endParaRPr lang="en-US" sz="1400" dirty="0">
              <a:solidFill>
                <a:srgbClr val="000000"/>
              </a:solidFill>
              <a:latin typeface="Calibri" panose="020F0502020204030204" pitchFamily="34" charset="0"/>
            </a:endParaRPr>
          </a:p>
          <a:p>
            <a:pPr marL="342900" indent="-342900">
              <a:spcAft>
                <a:spcPts val="600"/>
              </a:spcAft>
              <a:buClrTx/>
              <a:buAutoNum type="arabicPeriod"/>
            </a:pPr>
            <a:r>
              <a:rPr lang="en-US" sz="1400" b="0" i="0" u="none" strike="noStrike" dirty="0">
                <a:solidFill>
                  <a:srgbClr val="000000"/>
                </a:solidFill>
                <a:effectLst/>
                <a:latin typeface="Calibri" panose="020F0502020204030204" pitchFamily="34" charset="0"/>
              </a:rPr>
              <a:t>Joris, </a:t>
            </a:r>
            <a:r>
              <a:rPr lang="en-US" sz="1400" b="0" i="0" u="none" strike="noStrike" dirty="0" err="1">
                <a:solidFill>
                  <a:srgbClr val="000000"/>
                </a:solidFill>
                <a:effectLst/>
                <a:latin typeface="Calibri" panose="020F0502020204030204" pitchFamily="34" charset="0"/>
              </a:rPr>
              <a:t>Aafke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Marnix</a:t>
            </a:r>
            <a:r>
              <a:rPr lang="en-US" sz="1400" b="0" i="0" u="none" strike="noStrike" dirty="0">
                <a:solidFill>
                  <a:srgbClr val="000000"/>
                </a:solidFill>
                <a:effectLst/>
                <a:latin typeface="Calibri" panose="020F0502020204030204" pitchFamily="34" charset="0"/>
              </a:rPr>
              <a:t>, Judith, Lisette, Maaike, Ilsa</a:t>
            </a:r>
            <a:r>
              <a:rPr lang="en-US" sz="1400" b="0" i="0" dirty="0">
                <a:solidFill>
                  <a:srgbClr val="000000"/>
                </a:solidFill>
                <a:effectLst/>
                <a:latin typeface="Calibri" panose="020F0502020204030204" pitchFamily="34" charset="0"/>
              </a:rPr>
              <a:t>​</a:t>
            </a:r>
            <a:br>
              <a:rPr lang="en-US" sz="1400" b="0" i="0" dirty="0">
                <a:solidFill>
                  <a:srgbClr val="000000"/>
                </a:solidFill>
                <a:effectLst/>
                <a:latin typeface="Calibri" panose="020F0502020204030204" pitchFamily="34" charset="0"/>
              </a:rPr>
            </a:br>
            <a:endParaRPr lang="en-US" sz="1400" b="0" i="0" dirty="0">
              <a:solidFill>
                <a:srgbClr val="000000"/>
              </a:solidFill>
              <a:effectLst/>
              <a:latin typeface="Calibri" panose="020F0502020204030204" pitchFamily="34" charset="0"/>
            </a:endParaRPr>
          </a:p>
          <a:p>
            <a:pPr>
              <a:spcAft>
                <a:spcPts val="600"/>
              </a:spcAft>
              <a:buClrTx/>
            </a:pPr>
            <a:r>
              <a:rPr lang="nl-NL" sz="1800" b="0" i="0" u="none" strike="noStrike" dirty="0">
                <a:solidFill>
                  <a:srgbClr val="000000"/>
                </a:solidFill>
                <a:effectLst/>
                <a:latin typeface="Calibri" panose="020F0502020204030204" pitchFamily="34" charset="0"/>
              </a:rPr>
              <a:t>Wat is de stand van zaken bij </a:t>
            </a:r>
            <a:r>
              <a:rPr lang="nl-NL" sz="1800" dirty="0">
                <a:solidFill>
                  <a:srgbClr val="000000"/>
                </a:solidFill>
                <a:latin typeface="Calibri" panose="020F0502020204030204" pitchFamily="34" charset="0"/>
              </a:rPr>
              <a:t>jullie op school m.b.t. TOA?</a:t>
            </a:r>
          </a:p>
          <a:p>
            <a:pPr>
              <a:spcAft>
                <a:spcPts val="600"/>
              </a:spcAft>
              <a:buClrTx/>
            </a:pPr>
            <a:r>
              <a:rPr lang="nl-NL" sz="1800" b="0" i="0" u="none" strike="noStrike" dirty="0">
                <a:solidFill>
                  <a:srgbClr val="000000"/>
                </a:solidFill>
                <a:effectLst/>
                <a:latin typeface="Calibri" panose="020F0502020204030204" pitchFamily="34" charset="0"/>
              </a:rPr>
              <a:t>Wat is er nu nodig bij jullie op school?</a:t>
            </a:r>
            <a:r>
              <a:rPr lang="nl-NL" sz="1800" b="0" i="0" dirty="0">
                <a:solidFill>
                  <a:srgbClr val="000000"/>
                </a:solidFill>
                <a:effectLst/>
                <a:latin typeface="Calibri" panose="020F0502020204030204" pitchFamily="34" charset="0"/>
              </a:rPr>
              <a:t>​</a:t>
            </a:r>
          </a:p>
          <a:p>
            <a:pPr>
              <a:spcAft>
                <a:spcPts val="600"/>
              </a:spcAft>
              <a:buClrTx/>
            </a:pPr>
            <a:r>
              <a:rPr lang="nl-NL" sz="1800" b="0" i="0" u="none" strike="noStrike" dirty="0">
                <a:solidFill>
                  <a:srgbClr val="000000"/>
                </a:solidFill>
                <a:effectLst/>
                <a:latin typeface="Calibri" panose="020F0502020204030204" pitchFamily="34" charset="0"/>
              </a:rPr>
              <a:t>Is er iets wat je andere scholen kunt bieden?</a:t>
            </a:r>
            <a:r>
              <a:rPr lang="nl-NL" sz="1800" b="0" i="0" dirty="0">
                <a:solidFill>
                  <a:srgbClr val="000000"/>
                </a:solidFill>
                <a:effectLst/>
                <a:latin typeface="Calibri" panose="020F0502020204030204" pitchFamily="34" charset="0"/>
              </a:rPr>
              <a:t>​</a:t>
            </a:r>
          </a:p>
          <a:p>
            <a:pPr>
              <a:spcAft>
                <a:spcPts val="600"/>
              </a:spcAft>
              <a:buClrTx/>
            </a:pPr>
            <a:endParaRPr lang="nl-NL" sz="1800" dirty="0">
              <a:solidFill>
                <a:srgbClr val="000000"/>
              </a:solidFill>
              <a:latin typeface="Calibri" panose="020F0502020204030204" pitchFamily="34" charset="0"/>
            </a:endParaRPr>
          </a:p>
          <a:p>
            <a:pPr>
              <a:spcAft>
                <a:spcPts val="600"/>
              </a:spcAft>
              <a:buClrTx/>
            </a:pPr>
            <a:r>
              <a:rPr lang="nl-NL" sz="1800" b="1" dirty="0">
                <a:solidFill>
                  <a:srgbClr val="000000"/>
                </a:solidFill>
                <a:latin typeface="Calibri" panose="020F0502020204030204" pitchFamily="34" charset="0"/>
              </a:rPr>
              <a:t>Korte terugkoppeling vanuit de groepjes.</a:t>
            </a:r>
            <a:br>
              <a:rPr lang="nl-NL" sz="1800" b="0" i="0" dirty="0">
                <a:solidFill>
                  <a:srgbClr val="000000"/>
                </a:solidFill>
                <a:effectLst/>
                <a:latin typeface="Calibri" panose="020F0502020204030204" pitchFamily="34" charset="0"/>
              </a:rPr>
            </a:br>
            <a:endParaRPr lang="en-US" sz="1400" dirty="0">
              <a:latin typeface="Calibri" panose="020F0502020204030204" pitchFamily="34" charset="0"/>
              <a:ea typeface="+mn-ea"/>
              <a:cs typeface="Calibri" panose="020F0502020204030204" pitchFamily="34" charset="0"/>
            </a:endParaRPr>
          </a:p>
          <a:p>
            <a:pPr>
              <a:spcAft>
                <a:spcPts val="600"/>
              </a:spcAft>
              <a:buClrTx/>
            </a:pPr>
            <a:br>
              <a:rPr lang="en-US" sz="1400" dirty="0">
                <a:latin typeface="Calibri" panose="020F0502020204030204" pitchFamily="34" charset="0"/>
                <a:ea typeface="+mn-ea"/>
                <a:cs typeface="Calibri" panose="020F0502020204030204" pitchFamily="34" charset="0"/>
              </a:rPr>
            </a:br>
            <a:endParaRPr lang="en-US" sz="14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22381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C6918-2D49-23BE-B850-0EE969F87AA5}"/>
            </a:ext>
          </a:extLst>
        </p:cNvPr>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B6CB5F7B-450E-1D99-907B-A7C717A02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8">
            <a:extLst>
              <a:ext uri="{FF2B5EF4-FFF2-40B4-BE49-F238E27FC236}">
                <a16:creationId xmlns:a16="http://schemas.microsoft.com/office/drawing/2014/main" id="{7387161A-8FF6-C9FF-8106-AFE9DDDDF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0">
            <a:extLst>
              <a:ext uri="{FF2B5EF4-FFF2-40B4-BE49-F238E27FC236}">
                <a16:creationId xmlns:a16="http://schemas.microsoft.com/office/drawing/2014/main" id="{35AAE7A3-8747-F348-334F-E1D73364AD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5146785"/>
          </a:xfrm>
          <a:prstGeom prst="rect">
            <a:avLst/>
          </a:prstGeom>
        </p:spPr>
      </p:pic>
      <p:sp>
        <p:nvSpPr>
          <p:cNvPr id="39" name="Rectangle 22">
            <a:extLst>
              <a:ext uri="{FF2B5EF4-FFF2-40B4-BE49-F238E27FC236}">
                <a16:creationId xmlns:a16="http://schemas.microsoft.com/office/drawing/2014/main" id="{08C49B75-74C0-F902-100B-1642091CC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8C50BD5C-0DEE-A1A2-467A-CC5D592CD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885" y="530925"/>
            <a:ext cx="8389447" cy="4050126"/>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5" name="Tijdelijke aanduiding voor inhoud 4">
            <a:extLst>
              <a:ext uri="{FF2B5EF4-FFF2-40B4-BE49-F238E27FC236}">
                <a16:creationId xmlns:a16="http://schemas.microsoft.com/office/drawing/2014/main" id="{91904760-AA27-F447-19DF-3058846E384A}"/>
              </a:ext>
            </a:extLst>
          </p:cNvPr>
          <p:cNvPicPr>
            <a:picLocks noGrp="1" noChangeAspect="1"/>
          </p:cNvPicPr>
          <p:nvPr>
            <p:ph idx="1"/>
          </p:nvPr>
        </p:nvPicPr>
        <p:blipFill>
          <a:blip r:embed="rId3"/>
          <a:srcRect l="21551" t="36485" r="22990" b="36737"/>
          <a:stretch/>
        </p:blipFill>
        <p:spPr>
          <a:xfrm>
            <a:off x="6387050" y="624218"/>
            <a:ext cx="2150356" cy="350421"/>
          </a:xfrm>
          <a:prstGeom prst="rect">
            <a:avLst/>
          </a:prstGeom>
        </p:spPr>
      </p:pic>
      <p:sp>
        <p:nvSpPr>
          <p:cNvPr id="3" name="Titel 1">
            <a:extLst>
              <a:ext uri="{FF2B5EF4-FFF2-40B4-BE49-F238E27FC236}">
                <a16:creationId xmlns:a16="http://schemas.microsoft.com/office/drawing/2014/main" id="{FD292764-6EDA-6F30-5964-E88633F211E2}"/>
              </a:ext>
            </a:extLst>
          </p:cNvPr>
          <p:cNvSpPr txBox="1">
            <a:spLocks/>
          </p:cNvSpPr>
          <p:nvPr/>
        </p:nvSpPr>
        <p:spPr>
          <a:xfrm>
            <a:off x="1320037" y="1361185"/>
            <a:ext cx="6904944" cy="29839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buClrTx/>
            </a:pPr>
            <a:r>
              <a:rPr lang="en-US" sz="2400" b="1" dirty="0">
                <a:latin typeface="Calibri" panose="020F0502020204030204" pitchFamily="34" charset="0"/>
                <a:ea typeface="+mn-ea"/>
                <a:cs typeface="Calibri" panose="020F0502020204030204" pitchFamily="34" charset="0"/>
              </a:rPr>
              <a:t>3. </a:t>
            </a:r>
            <a:r>
              <a:rPr lang="en-US" sz="2400" b="1" dirty="0" err="1">
                <a:latin typeface="Calibri" panose="020F0502020204030204" pitchFamily="34" charset="0"/>
                <a:ea typeface="+mn-ea"/>
                <a:cs typeface="Calibri" panose="020F0502020204030204" pitchFamily="34" charset="0"/>
              </a:rPr>
              <a:t>Gezamenlijk</a:t>
            </a:r>
            <a:r>
              <a:rPr lang="en-US" sz="2400" b="1" dirty="0">
                <a:latin typeface="Calibri" panose="020F0502020204030204" pitchFamily="34" charset="0"/>
                <a:ea typeface="+mn-ea"/>
                <a:cs typeface="Calibri" panose="020F0502020204030204" pitchFamily="34" charset="0"/>
              </a:rPr>
              <a:t> </a:t>
            </a:r>
            <a:r>
              <a:rPr lang="en-US" sz="2400" b="1" dirty="0" err="1">
                <a:latin typeface="Calibri" panose="020F0502020204030204" pitchFamily="34" charset="0"/>
                <a:ea typeface="+mn-ea"/>
                <a:cs typeface="Calibri" panose="020F0502020204030204" pitchFamily="34" charset="0"/>
              </a:rPr>
              <a:t>informatiekanaal</a:t>
            </a:r>
            <a:br>
              <a:rPr lang="en-US" sz="1400" dirty="0">
                <a:latin typeface="Calibri" panose="020F0502020204030204" pitchFamily="34" charset="0"/>
                <a:ea typeface="+mn-ea"/>
                <a:cs typeface="Calibri" panose="020F0502020204030204" pitchFamily="34" charset="0"/>
              </a:rPr>
            </a:br>
            <a:br>
              <a:rPr lang="en-US" sz="1400" dirty="0">
                <a:latin typeface="Calibri" panose="020F0502020204030204" pitchFamily="34" charset="0"/>
                <a:ea typeface="+mn-ea"/>
                <a:cs typeface="Calibri" panose="020F0502020204030204" pitchFamily="34" charset="0"/>
              </a:rPr>
            </a:br>
            <a:r>
              <a:rPr lang="en-US" sz="1800" b="1" dirty="0">
                <a:latin typeface="Calibri" panose="020F0502020204030204" pitchFamily="34" charset="0"/>
                <a:ea typeface="+mn-ea"/>
                <a:cs typeface="Calibri" panose="020F0502020204030204" pitchFamily="34" charset="0"/>
              </a:rPr>
              <a:t>website anderstaligheidwf.nl</a:t>
            </a:r>
          </a:p>
          <a:p>
            <a:pPr>
              <a:spcAft>
                <a:spcPts val="600"/>
              </a:spcAft>
              <a:buClrTx/>
            </a:pPr>
            <a:endParaRPr lang="nl-NL" sz="1800" dirty="0">
              <a:solidFill>
                <a:srgbClr val="000000"/>
              </a:solidFill>
              <a:latin typeface="Calibri" panose="020F0502020204030204" pitchFamily="34" charset="0"/>
            </a:endParaRPr>
          </a:p>
          <a:p>
            <a:pPr>
              <a:spcAft>
                <a:spcPts val="600"/>
              </a:spcAft>
              <a:buClrTx/>
            </a:pPr>
            <a:r>
              <a:rPr lang="nl-NL" sz="2400" b="1" dirty="0">
                <a:solidFill>
                  <a:srgbClr val="000000"/>
                </a:solidFill>
                <a:latin typeface="Calibri" panose="020F0502020204030204" pitchFamily="34" charset="0"/>
              </a:rPr>
              <a:t>4. Komende bijeenkomst</a:t>
            </a:r>
          </a:p>
          <a:p>
            <a:pPr>
              <a:spcAft>
                <a:spcPts val="600"/>
              </a:spcAft>
              <a:buClrTx/>
            </a:pPr>
            <a:r>
              <a:rPr lang="en-US" sz="1400" dirty="0">
                <a:latin typeface="Calibri" panose="020F0502020204030204" pitchFamily="34" charset="0"/>
                <a:ea typeface="+mn-ea"/>
                <a:cs typeface="Calibri" panose="020F0502020204030204" pitchFamily="34" charset="0"/>
              </a:rPr>
              <a:t>Thema: Tweede </a:t>
            </a:r>
            <a:r>
              <a:rPr lang="en-US" sz="1400" dirty="0" err="1">
                <a:latin typeface="Calibri" panose="020F0502020204030204" pitchFamily="34" charset="0"/>
                <a:ea typeface="+mn-ea"/>
                <a:cs typeface="Calibri" panose="020F0502020204030204" pitchFamily="34" charset="0"/>
              </a:rPr>
              <a:t>Opvang</a:t>
            </a:r>
            <a:r>
              <a:rPr lang="en-US" sz="1400" dirty="0">
                <a:latin typeface="Calibri" panose="020F0502020204030204" pitchFamily="34" charset="0"/>
                <a:ea typeface="+mn-ea"/>
                <a:cs typeface="Calibri" panose="020F0502020204030204" pitchFamily="34" charset="0"/>
              </a:rPr>
              <a:t> </a:t>
            </a:r>
            <a:r>
              <a:rPr lang="en-US" sz="1400" dirty="0" err="1">
                <a:latin typeface="Calibri" panose="020F0502020204030204" pitchFamily="34" charset="0"/>
                <a:ea typeface="+mn-ea"/>
                <a:cs typeface="Calibri" panose="020F0502020204030204" pitchFamily="34" charset="0"/>
              </a:rPr>
              <a:t>Anderstaligen</a:t>
            </a:r>
            <a:endParaRPr lang="en-US" sz="1400" dirty="0">
              <a:latin typeface="Calibri" panose="020F0502020204030204" pitchFamily="34" charset="0"/>
              <a:ea typeface="+mn-ea"/>
              <a:cs typeface="Calibri" panose="020F0502020204030204" pitchFamily="34" charset="0"/>
            </a:endParaRPr>
          </a:p>
          <a:p>
            <a:pPr marL="342900" indent="-342900">
              <a:spcAft>
                <a:spcPts val="600"/>
              </a:spcAft>
              <a:buClrTx/>
              <a:buAutoNum type="arabicPeriod"/>
            </a:pPr>
            <a:r>
              <a:rPr lang="en-US" sz="1400" dirty="0">
                <a:latin typeface="Calibri" panose="020F0502020204030204" pitchFamily="34" charset="0"/>
                <a:ea typeface="+mn-ea"/>
                <a:cs typeface="Calibri" panose="020F0502020204030204" pitchFamily="34" charset="0"/>
              </a:rPr>
              <a:t>TOA </a:t>
            </a:r>
            <a:r>
              <a:rPr lang="en-US" sz="1400" dirty="0" err="1">
                <a:latin typeface="Calibri" panose="020F0502020204030204" pitchFamily="34" charset="0"/>
                <a:ea typeface="+mn-ea"/>
                <a:cs typeface="Calibri" panose="020F0502020204030204" pitchFamily="34" charset="0"/>
              </a:rPr>
              <a:t>landelijk</a:t>
            </a:r>
            <a:endParaRPr lang="en-US" sz="1400" dirty="0">
              <a:latin typeface="Calibri" panose="020F0502020204030204" pitchFamily="34" charset="0"/>
              <a:ea typeface="+mn-ea"/>
              <a:cs typeface="Calibri" panose="020F0502020204030204" pitchFamily="34" charset="0"/>
            </a:endParaRPr>
          </a:p>
          <a:p>
            <a:pPr marL="342900" indent="-342900">
              <a:spcAft>
                <a:spcPts val="600"/>
              </a:spcAft>
              <a:buClrTx/>
              <a:buAutoNum type="arabicPeriod"/>
            </a:pPr>
            <a:r>
              <a:rPr lang="en-US" sz="1400" dirty="0">
                <a:latin typeface="Calibri" panose="020F0502020204030204" pitchFamily="34" charset="0"/>
                <a:ea typeface="+mn-ea"/>
                <a:cs typeface="Calibri" panose="020F0502020204030204" pitchFamily="34" charset="0"/>
              </a:rPr>
              <a:t>TOA in West-Friesland</a:t>
            </a:r>
          </a:p>
          <a:p>
            <a:pPr marL="342900" indent="-342900">
              <a:spcAft>
                <a:spcPts val="600"/>
              </a:spcAft>
              <a:buClrTx/>
              <a:buAutoNum type="arabicPeriod"/>
            </a:pPr>
            <a:r>
              <a:rPr lang="en-US" sz="1400" dirty="0">
                <a:latin typeface="Calibri" panose="020F0502020204030204" pitchFamily="34" charset="0"/>
                <a:ea typeface="+mn-ea"/>
                <a:cs typeface="Calibri" panose="020F0502020204030204" pitchFamily="34" charset="0"/>
              </a:rPr>
              <a:t>TOA </a:t>
            </a:r>
            <a:r>
              <a:rPr lang="en-US" sz="1400" dirty="0" err="1">
                <a:latin typeface="Calibri" panose="020F0502020204030204" pitchFamily="34" charset="0"/>
                <a:ea typeface="+mn-ea"/>
                <a:cs typeface="Calibri" panose="020F0502020204030204" pitchFamily="34" charset="0"/>
              </a:rPr>
              <a:t>vanuit</a:t>
            </a:r>
            <a:r>
              <a:rPr lang="en-US" sz="1400" dirty="0">
                <a:latin typeface="Calibri" panose="020F0502020204030204" pitchFamily="34" charset="0"/>
                <a:ea typeface="+mn-ea"/>
                <a:cs typeface="Calibri" panose="020F0502020204030204" pitchFamily="34" charset="0"/>
              </a:rPr>
              <a:t> </a:t>
            </a:r>
            <a:r>
              <a:rPr lang="en-US" sz="1400" dirty="0" err="1">
                <a:latin typeface="Calibri" panose="020F0502020204030204" pitchFamily="34" charset="0"/>
                <a:ea typeface="+mn-ea"/>
                <a:cs typeface="Calibri" panose="020F0502020204030204" pitchFamily="34" charset="0"/>
              </a:rPr>
              <a:t>leerlingen</a:t>
            </a:r>
            <a:endParaRPr lang="en-US" sz="1400" dirty="0">
              <a:latin typeface="Calibri" panose="020F0502020204030204" pitchFamily="34" charset="0"/>
              <a:ea typeface="+mn-ea"/>
              <a:cs typeface="Calibri" panose="020F0502020204030204" pitchFamily="34" charset="0"/>
            </a:endParaRPr>
          </a:p>
          <a:p>
            <a:pPr marL="342900" indent="-342900">
              <a:spcAft>
                <a:spcPts val="600"/>
              </a:spcAft>
              <a:buClrTx/>
              <a:buAutoNum type="arabicPeriod"/>
            </a:pPr>
            <a:r>
              <a:rPr lang="en-US" sz="1400" dirty="0" err="1">
                <a:latin typeface="Calibri" panose="020F0502020204030204" pitchFamily="34" charset="0"/>
                <a:ea typeface="+mn-ea"/>
                <a:cs typeface="Calibri" panose="020F0502020204030204" pitchFamily="34" charset="0"/>
              </a:rPr>
              <a:t>Succesverhalen</a:t>
            </a:r>
            <a:br>
              <a:rPr lang="en-US" sz="1400" dirty="0">
                <a:latin typeface="Calibri" panose="020F0502020204030204" pitchFamily="34" charset="0"/>
                <a:ea typeface="+mn-ea"/>
                <a:cs typeface="Calibri" panose="020F0502020204030204" pitchFamily="34" charset="0"/>
              </a:rPr>
            </a:br>
            <a:endParaRPr lang="en-US" sz="14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7266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nl" sz="5200"/>
              <a:t>nieuwkomersvoorziening West-Friesland</a:t>
            </a:r>
            <a:endParaRPr sz="5200"/>
          </a:p>
        </p:txBody>
      </p:sp>
      <p:pic>
        <p:nvPicPr>
          <p:cNvPr id="57" name="Google Shape;57;p13"/>
          <p:cNvPicPr preferRelativeResize="0"/>
          <p:nvPr/>
        </p:nvPicPr>
        <p:blipFill rotWithShape="1">
          <a:blip r:embed="rId3">
            <a:alphaModFix/>
          </a:blip>
          <a:srcRect/>
          <a:stretch/>
        </p:blipFill>
        <p:spPr>
          <a:xfrm>
            <a:off x="2582500" y="3788577"/>
            <a:ext cx="3979025" cy="931375"/>
          </a:xfrm>
          <a:prstGeom prst="rect">
            <a:avLst/>
          </a:prstGeom>
          <a:noFill/>
          <a:ln>
            <a:noFill/>
          </a:ln>
        </p:spPr>
      </p:pic>
    </p:spTree>
    <p:extLst>
      <p:ext uri="{BB962C8B-B14F-4D97-AF65-F5344CB8AC3E}">
        <p14:creationId xmlns:p14="http://schemas.microsoft.com/office/powerpoint/2010/main" val="359789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Organisatie en doelgroep</a:t>
            </a:r>
            <a:endParaRPr/>
          </a:p>
        </p:txBody>
      </p:sp>
      <p:sp>
        <p:nvSpPr>
          <p:cNvPr id="63" name="Google Shape;63;p14"/>
          <p:cNvSpPr txBox="1">
            <a:spLocks noGrp="1"/>
          </p:cNvSpPr>
          <p:nvPr>
            <p:ph type="body" idx="1"/>
          </p:nvPr>
        </p:nvSpPr>
        <p:spPr>
          <a:xfrm>
            <a:off x="311700" y="1228675"/>
            <a:ext cx="8520600" cy="5390400"/>
          </a:xfrm>
          <a:prstGeom prst="rect">
            <a:avLst/>
          </a:prstGeom>
          <a:effectLst>
            <a:reflection dist="38100" dir="5400000" fadeDir="5400012" sy="-100000" algn="bl" rotWithShape="0"/>
          </a:effectLst>
        </p:spPr>
        <p:txBody>
          <a:bodyPr spcFirstLastPara="1" wrap="square" lIns="91425" tIns="91425" rIns="91425" bIns="91425" anchor="t" anchorCtr="0">
            <a:normAutofit/>
          </a:bodyPr>
          <a:lstStyle/>
          <a:p>
            <a:pPr marL="457200" lvl="0" indent="-317500" algn="l" rtl="0">
              <a:lnSpc>
                <a:spcPct val="90000"/>
              </a:lnSpc>
              <a:spcBef>
                <a:spcPts val="0"/>
              </a:spcBef>
              <a:spcAft>
                <a:spcPts val="0"/>
              </a:spcAft>
              <a:buClr>
                <a:srgbClr val="000000"/>
              </a:buClr>
              <a:buSzPts val="1400"/>
              <a:buChar char="●"/>
            </a:pPr>
            <a:r>
              <a:rPr lang="nl" sz="1400">
                <a:solidFill>
                  <a:srgbClr val="000000"/>
                </a:solidFill>
              </a:rPr>
              <a:t>Samenwerking West-Friese gemeenten en schoolbesturen in West Friesland. </a:t>
            </a:r>
            <a:endParaRPr sz="1400">
              <a:solidFill>
                <a:srgbClr val="000000"/>
              </a:solidFill>
            </a:endParaRPr>
          </a:p>
          <a:p>
            <a:pPr marL="457200" lvl="0" indent="0" algn="l" rtl="0">
              <a:lnSpc>
                <a:spcPct val="90000"/>
              </a:lnSpc>
              <a:spcBef>
                <a:spcPts val="0"/>
              </a:spcBef>
              <a:spcAft>
                <a:spcPts val="0"/>
              </a:spcAft>
              <a:buNone/>
            </a:pPr>
            <a:endParaRPr sz="1400">
              <a:solidFill>
                <a:srgbClr val="000000"/>
              </a:solidFill>
            </a:endParaRPr>
          </a:p>
          <a:p>
            <a:pPr marL="457200" lvl="0" indent="-317500" algn="l" rtl="0">
              <a:lnSpc>
                <a:spcPct val="90000"/>
              </a:lnSpc>
              <a:spcBef>
                <a:spcPts val="1200"/>
              </a:spcBef>
              <a:spcAft>
                <a:spcPts val="0"/>
              </a:spcAft>
              <a:buClr>
                <a:srgbClr val="000000"/>
              </a:buClr>
              <a:buSzPts val="1400"/>
              <a:buChar char="●"/>
            </a:pPr>
            <a:r>
              <a:rPr lang="nl" sz="1400">
                <a:solidFill>
                  <a:srgbClr val="000000"/>
                </a:solidFill>
              </a:rPr>
              <a:t>Opvang van 6 tot 12-jarigen.</a:t>
            </a:r>
            <a:endParaRPr sz="1400">
              <a:solidFill>
                <a:srgbClr val="000000"/>
              </a:solidFill>
            </a:endParaRPr>
          </a:p>
          <a:p>
            <a:pPr marL="457200" lvl="0" indent="0" algn="l" rtl="0">
              <a:lnSpc>
                <a:spcPct val="90000"/>
              </a:lnSpc>
              <a:spcBef>
                <a:spcPts val="1200"/>
              </a:spcBef>
              <a:spcAft>
                <a:spcPts val="0"/>
              </a:spcAft>
              <a:buNone/>
            </a:pPr>
            <a:endParaRPr sz="1400">
              <a:solidFill>
                <a:srgbClr val="000000"/>
              </a:solidFill>
            </a:endParaRPr>
          </a:p>
          <a:p>
            <a:pPr marL="457200" lvl="0" indent="-317500" algn="l" rtl="0">
              <a:lnSpc>
                <a:spcPct val="90000"/>
              </a:lnSpc>
              <a:spcBef>
                <a:spcPts val="1200"/>
              </a:spcBef>
              <a:spcAft>
                <a:spcPts val="0"/>
              </a:spcAft>
              <a:buClr>
                <a:srgbClr val="000000"/>
              </a:buClr>
              <a:buSzPts val="1400"/>
              <a:buChar char="●"/>
            </a:pPr>
            <a:r>
              <a:rPr lang="nl" sz="1400">
                <a:solidFill>
                  <a:srgbClr val="000000"/>
                </a:solidFill>
              </a:rPr>
              <a:t>1 jaar intensief taalbad, dan instroom reguliere groep basisschool of EOA.</a:t>
            </a:r>
            <a:endParaRPr sz="1400">
              <a:solidFill>
                <a:srgbClr val="000000"/>
              </a:solidFill>
            </a:endParaRPr>
          </a:p>
          <a:p>
            <a:pPr marL="457200" lvl="0" indent="-317500" algn="l" rtl="0">
              <a:lnSpc>
                <a:spcPct val="90000"/>
              </a:lnSpc>
              <a:spcBef>
                <a:spcPts val="1200"/>
              </a:spcBef>
              <a:spcAft>
                <a:spcPts val="0"/>
              </a:spcAft>
              <a:buClr>
                <a:srgbClr val="000000"/>
              </a:buClr>
              <a:buSzPts val="1400"/>
              <a:buChar char="●"/>
            </a:pPr>
            <a:r>
              <a:rPr lang="nl" sz="1400">
                <a:solidFill>
                  <a:srgbClr val="000000"/>
                </a:solidFill>
              </a:rPr>
              <a:t>Indeling groepen: max 15, 1 groep of op leeftijd verdeeld over 2 groepen. </a:t>
            </a:r>
            <a:endParaRPr sz="1400">
              <a:solidFill>
                <a:srgbClr val="000000"/>
              </a:solidFill>
            </a:endParaRPr>
          </a:p>
          <a:p>
            <a:pPr marL="0" lvl="0" indent="0" algn="l" rtl="0">
              <a:lnSpc>
                <a:spcPct val="90000"/>
              </a:lnSpc>
              <a:spcBef>
                <a:spcPts val="1200"/>
              </a:spcBef>
              <a:spcAft>
                <a:spcPts val="0"/>
              </a:spcAft>
              <a:buNone/>
            </a:pPr>
            <a:r>
              <a:rPr lang="nl" sz="1400">
                <a:solidFill>
                  <a:srgbClr val="000000"/>
                </a:solidFill>
              </a:rPr>
              <a:t>	</a:t>
            </a:r>
            <a:endParaRPr sz="1400">
              <a:solidFill>
                <a:srgbClr val="000000"/>
              </a:solidFill>
            </a:endParaRPr>
          </a:p>
          <a:p>
            <a:pPr marL="0" lvl="0" indent="0" algn="l" rtl="0">
              <a:lnSpc>
                <a:spcPct val="90000"/>
              </a:lnSpc>
              <a:spcBef>
                <a:spcPts val="1200"/>
              </a:spcBef>
              <a:spcAft>
                <a:spcPts val="0"/>
              </a:spcAft>
              <a:buNone/>
            </a:pPr>
            <a:r>
              <a:rPr lang="nl" sz="1400">
                <a:solidFill>
                  <a:srgbClr val="000000"/>
                </a:solidFill>
              </a:rPr>
              <a:t> </a:t>
            </a:r>
            <a:r>
              <a:rPr lang="nl" sz="1400" u="sng">
                <a:solidFill>
                  <a:srgbClr val="000000"/>
                </a:solidFill>
                <a:hlinkClick r:id="rId3">
                  <a:extLst>
                    <a:ext uri="{A12FA001-AC4F-418D-AE19-62706E023703}">
                      <ahyp:hlinkClr xmlns:ahyp="http://schemas.microsoft.com/office/drawing/2018/hyperlinkcolor" val="tx"/>
                    </a:ext>
                  </a:extLst>
                </a:hlinkClick>
              </a:rPr>
              <a:t>info@nieuwkomers-westfriesland.nl</a:t>
            </a:r>
            <a:endParaRPr sz="1400">
              <a:solidFill>
                <a:srgbClr val="000000"/>
              </a:solidFill>
            </a:endParaRPr>
          </a:p>
          <a:p>
            <a:pPr marL="0" lvl="0" indent="0" algn="l" rtl="0">
              <a:lnSpc>
                <a:spcPct val="90000"/>
              </a:lnSpc>
              <a:spcBef>
                <a:spcPts val="1200"/>
              </a:spcBef>
              <a:spcAft>
                <a:spcPts val="0"/>
              </a:spcAft>
              <a:buNone/>
            </a:pPr>
            <a:r>
              <a:rPr lang="nl" sz="1400">
                <a:solidFill>
                  <a:srgbClr val="000000"/>
                </a:solidFill>
              </a:rPr>
              <a:t> </a:t>
            </a:r>
            <a:r>
              <a:rPr lang="nl" sz="1400" u="sng">
                <a:solidFill>
                  <a:srgbClr val="000000"/>
                </a:solidFill>
                <a:hlinkClick r:id="rId4">
                  <a:extLst>
                    <a:ext uri="{A12FA001-AC4F-418D-AE19-62706E023703}">
                      <ahyp:hlinkClr xmlns:ahyp="http://schemas.microsoft.com/office/drawing/2018/hyperlinkcolor" val="tx"/>
                    </a:ext>
                  </a:extLst>
                </a:hlinkClick>
              </a:rPr>
              <a:t>www.nieuwkomers-westfriesland</a:t>
            </a:r>
            <a:endParaRPr sz="1400">
              <a:solidFill>
                <a:srgbClr val="000000"/>
              </a:solidFill>
            </a:endParaRPr>
          </a:p>
          <a:p>
            <a:pPr marL="0" lvl="0" indent="0" algn="l" rtl="0">
              <a:spcBef>
                <a:spcPts val="0"/>
              </a:spcBef>
              <a:spcAft>
                <a:spcPts val="1200"/>
              </a:spcAft>
              <a:buNone/>
            </a:pPr>
            <a:endParaRPr>
              <a:latin typeface="Amatic SC"/>
              <a:ea typeface="Amatic SC"/>
              <a:cs typeface="Amatic SC"/>
              <a:sym typeface="Amatic SC"/>
            </a:endParaRPr>
          </a:p>
        </p:txBody>
      </p:sp>
      <p:pic>
        <p:nvPicPr>
          <p:cNvPr id="64" name="Google Shape;64;p14"/>
          <p:cNvPicPr preferRelativeResize="0"/>
          <p:nvPr/>
        </p:nvPicPr>
        <p:blipFill rotWithShape="1">
          <a:blip r:embed="rId5">
            <a:alphaModFix/>
          </a:blip>
          <a:srcRect/>
          <a:stretch/>
        </p:blipFill>
        <p:spPr>
          <a:xfrm>
            <a:off x="4757350" y="4060427"/>
            <a:ext cx="3979025" cy="931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inspelen op de actualiteit</a:t>
            </a:r>
            <a:endParaRPr/>
          </a:p>
        </p:txBody>
      </p:sp>
      <p:sp>
        <p:nvSpPr>
          <p:cNvPr id="70" name="Google Shape;70;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1" name="Google Shape;71;p15"/>
          <p:cNvPicPr preferRelativeResize="0"/>
          <p:nvPr/>
        </p:nvPicPr>
        <p:blipFill>
          <a:blip r:embed="rId3">
            <a:alphaModFix/>
          </a:blip>
          <a:stretch>
            <a:fillRect/>
          </a:stretch>
        </p:blipFill>
        <p:spPr>
          <a:xfrm>
            <a:off x="311700" y="1228675"/>
            <a:ext cx="8520600" cy="2188711"/>
          </a:xfrm>
          <a:prstGeom prst="rect">
            <a:avLst/>
          </a:prstGeom>
          <a:noFill/>
          <a:ln>
            <a:noFill/>
          </a:ln>
        </p:spPr>
      </p:pic>
      <p:pic>
        <p:nvPicPr>
          <p:cNvPr id="72" name="Google Shape;72;p15"/>
          <p:cNvPicPr preferRelativeResize="0"/>
          <p:nvPr/>
        </p:nvPicPr>
        <p:blipFill rotWithShape="1">
          <a:blip r:embed="rId4">
            <a:alphaModFix/>
          </a:blip>
          <a:srcRect/>
          <a:stretch/>
        </p:blipFill>
        <p:spPr>
          <a:xfrm>
            <a:off x="4853275" y="3637502"/>
            <a:ext cx="3979025" cy="93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kennis overdracht</a:t>
            </a:r>
            <a:endParaRPr/>
          </a:p>
        </p:txBody>
      </p:sp>
      <p:sp>
        <p:nvSpPr>
          <p:cNvPr id="78" name="Google Shape;78;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a:t>website</a:t>
            </a:r>
            <a:endParaRPr/>
          </a:p>
          <a:p>
            <a:pPr marL="457200" lvl="0" indent="-342900" algn="l" rtl="0">
              <a:spcBef>
                <a:spcPts val="0"/>
              </a:spcBef>
              <a:spcAft>
                <a:spcPts val="0"/>
              </a:spcAft>
              <a:buSzPts val="1800"/>
              <a:buChar char="●"/>
            </a:pPr>
            <a:r>
              <a:rPr lang="nl"/>
              <a:t>ambulante leerlingbegeleiding (‘23-’24)</a:t>
            </a:r>
            <a:endParaRPr/>
          </a:p>
          <a:p>
            <a:pPr marL="457200" lvl="0" indent="-342900" algn="l" rtl="0">
              <a:spcBef>
                <a:spcPts val="0"/>
              </a:spcBef>
              <a:spcAft>
                <a:spcPts val="0"/>
              </a:spcAft>
              <a:buSzPts val="1800"/>
              <a:buChar char="●"/>
            </a:pPr>
            <a:r>
              <a:rPr lang="nl"/>
              <a:t>ambulante leerkracht ondersteuning</a:t>
            </a:r>
            <a:endParaRPr/>
          </a:p>
          <a:p>
            <a:pPr marL="457200" lvl="0" indent="-342900" algn="l" rtl="0">
              <a:spcBef>
                <a:spcPts val="0"/>
              </a:spcBef>
              <a:spcAft>
                <a:spcPts val="0"/>
              </a:spcAft>
              <a:buSzPts val="1800"/>
              <a:buChar char="●"/>
            </a:pPr>
            <a:r>
              <a:rPr lang="nl"/>
              <a:t>scholing</a:t>
            </a:r>
            <a:endParaRPr/>
          </a:p>
        </p:txBody>
      </p:sp>
      <p:pic>
        <p:nvPicPr>
          <p:cNvPr id="79" name="Google Shape;79;p16"/>
          <p:cNvPicPr preferRelativeResize="0"/>
          <p:nvPr/>
        </p:nvPicPr>
        <p:blipFill rotWithShape="1">
          <a:blip r:embed="rId3">
            <a:alphaModFix/>
          </a:blip>
          <a:srcRect/>
          <a:stretch/>
        </p:blipFill>
        <p:spPr>
          <a:xfrm>
            <a:off x="4757350" y="4060427"/>
            <a:ext cx="3979025" cy="931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rtl="0"/>
            <a:r>
              <a:rPr lang="nl-NL"/>
              <a:t>EOA SG De Dijk</a:t>
            </a:r>
          </a:p>
        </p:txBody>
      </p:sp>
      <p:sp>
        <p:nvSpPr>
          <p:cNvPr id="3" name="Subtitel 2"/>
          <p:cNvSpPr>
            <a:spLocks noGrp="1"/>
          </p:cNvSpPr>
          <p:nvPr>
            <p:ph type="subTitle" idx="1"/>
          </p:nvPr>
        </p:nvSpPr>
        <p:spPr/>
        <p:txBody>
          <a:bodyPr rtlCol="0"/>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rtl="0"/>
            <a:endParaRPr lang="nl-NL"/>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rtl="0"/>
            <a:r>
              <a:rPr lang="nl-NL"/>
              <a:t>Hoeveelheid leerlingen en indeling</a:t>
            </a:r>
          </a:p>
        </p:txBody>
      </p:sp>
      <p:sp>
        <p:nvSpPr>
          <p:cNvPr id="14" name="Tijdelijke aanduiding voor inhoud 13"/>
          <p:cNvSpPr>
            <a:spLocks noGrp="1"/>
          </p:cNvSpPr>
          <p:nvPr>
            <p:ph idx="1"/>
          </p:nvPr>
        </p:nvSpPr>
        <p:spPr/>
        <p:txBody>
          <a:bodyPr rtlCol="0"/>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rtl="0"/>
            <a:r>
              <a:rPr lang="nl-NL"/>
              <a:t>Op dit moment zitten er 14 leerlingen in de EOA-klas.</a:t>
            </a:r>
          </a:p>
          <a:p>
            <a:pPr rtl="0"/>
            <a:r>
              <a:rPr lang="nl-NL"/>
              <a:t>De klas is gemengd. Alle leerlingen werken op eigen niveau. (beginner/analfabeet, A1- en A2/B1niveau. </a:t>
            </a:r>
          </a:p>
          <a:p>
            <a:pPr rtl="0"/>
            <a:r>
              <a:rPr lang="nl-NL"/>
              <a:t>6 leerlingen uit de EOA-klas volgen ook vakken in een reguliere klas. </a:t>
            </a:r>
          </a:p>
          <a:p>
            <a:pPr rtl="0"/>
            <a:r>
              <a:rPr lang="nl-NL"/>
              <a:t>Daarnaast zitten er 10 TOA-leerlingen op school. Zij volgen alle lessen in een reguliere klas. Zij hebben recht op extra faciliteiten.</a:t>
            </a:r>
          </a:p>
        </p:txBody>
      </p:sp>
    </p:spTree>
    <p:extLst>
      <p:ext uri="{BB962C8B-B14F-4D97-AF65-F5344CB8AC3E}">
        <p14:creationId xmlns:p14="http://schemas.microsoft.com/office/powerpoint/2010/main" val="24946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C6191-7C1E-9B86-3060-104233074B45}"/>
              </a:ext>
            </a:extLst>
          </p:cNvPr>
          <p:cNvSpPr>
            <a:spLocks noGrp="1"/>
          </p:cNvSpPr>
          <p:nvPr>
            <p:ph type="title"/>
          </p:nvPr>
        </p:nvSpPr>
        <p:spPr/>
        <p:txBody>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Inhoud traject</a:t>
            </a:r>
          </a:p>
        </p:txBody>
      </p:sp>
      <p:sp>
        <p:nvSpPr>
          <p:cNvPr id="3" name="Tijdelijke aanduiding voor inhoud 2">
            <a:extLst>
              <a:ext uri="{FF2B5EF4-FFF2-40B4-BE49-F238E27FC236}">
                <a16:creationId xmlns:a16="http://schemas.microsoft.com/office/drawing/2014/main" id="{9520C513-F43F-5A9A-742B-DFF6F16086A3}"/>
              </a:ext>
            </a:extLst>
          </p:cNvPr>
          <p:cNvSpPr>
            <a:spLocks noGrp="1"/>
          </p:cNvSpPr>
          <p:nvPr>
            <p:ph idx="1"/>
          </p:nvPr>
        </p:nvSpPr>
        <p:spPr/>
        <p:txBody>
          <a:bodyPr>
            <a:normAutofit fontScale="92500" lnSpcReduction="10000"/>
          </a:bodyPr>
          <a:lstStyle>
            <a:defPPr rtl="0">
              <a:defRPr lang="nl-nl"/>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nl-NL"/>
              <a:t>Leerlingen stromen door het jaar heen in.</a:t>
            </a:r>
          </a:p>
          <a:p>
            <a:r>
              <a:rPr lang="nl-NL"/>
              <a:t>Na het intakegesprek wordt bepaald met welk traject een leerling start.                                                                                            Analfabeet? Start met Diglin</a:t>
            </a:r>
          </a:p>
          <a:p>
            <a:r>
              <a:rPr lang="nl-NL"/>
              <a:t>Gealfabetiseerd? Start Taalcompleet A1</a:t>
            </a:r>
          </a:p>
          <a:p>
            <a:r>
              <a:rPr lang="nl-NL"/>
              <a:t>Na het doorlopen van dit boek volgt A2.</a:t>
            </a:r>
          </a:p>
          <a:p>
            <a:r>
              <a:rPr lang="nl-NL"/>
              <a:t>Verder volgen de leerlingen extra grammaticalessen uit Klare Taal. </a:t>
            </a:r>
          </a:p>
          <a:p>
            <a:r>
              <a:rPr lang="nl-NL"/>
              <a:t>Voor Lezen wordt er ook gewerkt uit de boeken: Goed Begin (A1-A2) En Lees Mee</a:t>
            </a:r>
          </a:p>
        </p:txBody>
      </p:sp>
    </p:spTree>
    <p:extLst>
      <p:ext uri="{BB962C8B-B14F-4D97-AF65-F5344CB8AC3E}">
        <p14:creationId xmlns:p14="http://schemas.microsoft.com/office/powerpoint/2010/main" val="254945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eken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4_TF02787940_TF02787940" id="{E2EFE579-32FF-42EF-BE0C-0B37222081D0}" vid="{338D382D-FE24-4832-A84A-1222F9DF0649}"/>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1265</Words>
  <Application>Microsoft Office PowerPoint</Application>
  <PresentationFormat>Diavoorstelling (16:9)</PresentationFormat>
  <Paragraphs>224</Paragraphs>
  <Slides>29</Slides>
  <Notes>4</Notes>
  <HiddenSlides>0</HiddenSlides>
  <MMClips>0</MMClips>
  <ScaleCrop>false</ScaleCrop>
  <HeadingPairs>
    <vt:vector size="6" baseType="variant">
      <vt:variant>
        <vt:lpstr>Gebruikte lettertypen</vt:lpstr>
      </vt:variant>
      <vt:variant>
        <vt:i4>10</vt:i4>
      </vt:variant>
      <vt:variant>
        <vt:lpstr>Thema</vt:lpstr>
      </vt:variant>
      <vt:variant>
        <vt:i4>5</vt:i4>
      </vt:variant>
      <vt:variant>
        <vt:lpstr>Diatitels</vt:lpstr>
      </vt:variant>
      <vt:variant>
        <vt:i4>29</vt:i4>
      </vt:variant>
    </vt:vector>
  </HeadingPairs>
  <TitlesOfParts>
    <vt:vector size="44" baseType="lpstr">
      <vt:lpstr>Aptos</vt:lpstr>
      <vt:lpstr>Source Code Pro</vt:lpstr>
      <vt:lpstr>Arial</vt:lpstr>
      <vt:lpstr>Calibri</vt:lpstr>
      <vt:lpstr>Amatic SC</vt:lpstr>
      <vt:lpstr>Century Gothic</vt:lpstr>
      <vt:lpstr>Calibri Light</vt:lpstr>
      <vt:lpstr>Meiryo</vt:lpstr>
      <vt:lpstr>Aptos Display</vt:lpstr>
      <vt:lpstr>Verdana</vt:lpstr>
      <vt:lpstr>Beach Day</vt:lpstr>
      <vt:lpstr>Office 2013 - 2022 Thema</vt:lpstr>
      <vt:lpstr>Beach Day</vt:lpstr>
      <vt:lpstr>Boeken 16x9</vt:lpstr>
      <vt:lpstr>Kantoorthema</vt:lpstr>
      <vt:lpstr>21 oktober 15.00 – 17.00</vt:lpstr>
      <vt:lpstr>Programma  15.00 GKA anderstaligheid    Voortraject 15.10 Nieuwkomersklassen PO  EOA De Dijk (VO)  EOA SG Newton (VO)  15.55 pauze  16.10 EOA Talland (MBO)   Tweede Opvang Anderstaligen 16.25 Stand van zaken Tweede Opvang wf.   Kleine gespreksgroepen 16.50 Website GKA anderstaligheid  16.55 Afsluiting en vooruitblik.</vt:lpstr>
      <vt:lpstr>nieuwkomersvoorziening West-Friesland</vt:lpstr>
      <vt:lpstr>Organisatie en doelgroep</vt:lpstr>
      <vt:lpstr>inspelen op de actualiteit</vt:lpstr>
      <vt:lpstr>kennis overdracht</vt:lpstr>
      <vt:lpstr>EOA SG De Dijk</vt:lpstr>
      <vt:lpstr>Hoeveelheid leerlingen en indeling</vt:lpstr>
      <vt:lpstr>Inhoud traject</vt:lpstr>
      <vt:lpstr>Verdere materialen</vt:lpstr>
      <vt:lpstr>Lesprogramma</vt:lpstr>
      <vt:lpstr>Trajectduur</vt:lpstr>
      <vt:lpstr>Beheersingsniveau</vt:lpstr>
      <vt:lpstr>Uitstroomscholen</vt:lpstr>
      <vt:lpstr>SG Newton  NT2 docenten: Ilsa Hofman en Annemiek Langedijk</vt:lpstr>
      <vt:lpstr>SG Newton</vt:lpstr>
      <vt:lpstr>Inhoud traject</vt:lpstr>
      <vt:lpstr>Inhoud traject</vt:lpstr>
      <vt:lpstr>Uitstroomscholen</vt:lpstr>
      <vt:lpstr>Wat is er nog nodig?</vt:lpstr>
      <vt:lpstr>PowerPoint-presentatie</vt:lpstr>
      <vt:lpstr>EOA 16 – 24 jaar</vt:lpstr>
      <vt:lpstr>Aantal en leerlijnen</vt:lpstr>
      <vt:lpstr>Inhoud traject / tijdpad</vt:lpstr>
      <vt:lpstr>PowerPoint-presentatie</vt:lpstr>
      <vt:lpstr>Uitstroom en eisen</vt:lpstr>
      <vt:lpstr>ONDERWIJSROUTE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Jacqueline Kruize</cp:lastModifiedBy>
  <cp:revision>2</cp:revision>
  <cp:lastPrinted>2024-10-21T11:40:10Z</cp:lastPrinted>
  <dcterms:modified xsi:type="dcterms:W3CDTF">2024-11-04T10:31:12Z</dcterms:modified>
</cp:coreProperties>
</file>